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37" r:id="rId4"/>
    <p:sldMasterId id="2147484885" r:id="rId5"/>
    <p:sldMasterId id="2147484920" r:id="rId6"/>
    <p:sldMasterId id="2147484989" r:id="rId7"/>
    <p:sldMasterId id="2147485007" r:id="rId8"/>
    <p:sldMasterId id="2147485153" r:id="rId9"/>
  </p:sldMasterIdLst>
  <p:notesMasterIdLst>
    <p:notesMasterId r:id="rId61"/>
  </p:notesMasterIdLst>
  <p:sldIdLst>
    <p:sldId id="256" r:id="rId10"/>
    <p:sldId id="328" r:id="rId11"/>
    <p:sldId id="270" r:id="rId12"/>
    <p:sldId id="306" r:id="rId13"/>
    <p:sldId id="307" r:id="rId14"/>
    <p:sldId id="275" r:id="rId15"/>
    <p:sldId id="310" r:id="rId16"/>
    <p:sldId id="259" r:id="rId17"/>
    <p:sldId id="311" r:id="rId18"/>
    <p:sldId id="264" r:id="rId19"/>
    <p:sldId id="316" r:id="rId20"/>
    <p:sldId id="317" r:id="rId21"/>
    <p:sldId id="299" r:id="rId22"/>
    <p:sldId id="297" r:id="rId23"/>
    <p:sldId id="287" r:id="rId24"/>
    <p:sldId id="354" r:id="rId25"/>
    <p:sldId id="355" r:id="rId26"/>
    <p:sldId id="338" r:id="rId27"/>
    <p:sldId id="356" r:id="rId28"/>
    <p:sldId id="323" r:id="rId29"/>
    <p:sldId id="319" r:id="rId30"/>
    <p:sldId id="357" r:id="rId31"/>
    <p:sldId id="358" r:id="rId32"/>
    <p:sldId id="329" r:id="rId33"/>
    <p:sldId id="320" r:id="rId34"/>
    <p:sldId id="326" r:id="rId35"/>
    <p:sldId id="331" r:id="rId36"/>
    <p:sldId id="335" r:id="rId37"/>
    <p:sldId id="325" r:id="rId38"/>
    <p:sldId id="332" r:id="rId39"/>
    <p:sldId id="344" r:id="rId40"/>
    <p:sldId id="333" r:id="rId41"/>
    <p:sldId id="345" r:id="rId42"/>
    <p:sldId id="334" r:id="rId43"/>
    <p:sldId id="346" r:id="rId44"/>
    <p:sldId id="336" r:id="rId45"/>
    <p:sldId id="347" r:id="rId46"/>
    <p:sldId id="337" r:id="rId47"/>
    <p:sldId id="348" r:id="rId48"/>
    <p:sldId id="352" r:id="rId49"/>
    <p:sldId id="340" r:id="rId50"/>
    <p:sldId id="351" r:id="rId51"/>
    <p:sldId id="363" r:id="rId52"/>
    <p:sldId id="343" r:id="rId53"/>
    <p:sldId id="349" r:id="rId54"/>
    <p:sldId id="341" r:id="rId55"/>
    <p:sldId id="350" r:id="rId56"/>
    <p:sldId id="359" r:id="rId57"/>
    <p:sldId id="360" r:id="rId58"/>
    <p:sldId id="362" r:id="rId59"/>
    <p:sldId id="361"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7" autoAdjust="0"/>
    <p:restoredTop sz="94660"/>
  </p:normalViewPr>
  <p:slideViewPr>
    <p:cSldViewPr>
      <p:cViewPr varScale="1">
        <p:scale>
          <a:sx n="75" d="100"/>
          <a:sy n="75" d="100"/>
        </p:scale>
        <p:origin x="1060"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grewal988@gmail.com" userId="9a9484043314a6c6" providerId="LiveId" clId="{930771CE-CAC5-4D04-8C59-136C0F2823F0}"/>
    <pc:docChg chg="custSel modSld">
      <pc:chgData name="harshgrewal988@gmail.com" userId="9a9484043314a6c6" providerId="LiveId" clId="{930771CE-CAC5-4D04-8C59-136C0F2823F0}" dt="2021-07-26T23:30:15.214" v="261" actId="20577"/>
      <pc:docMkLst>
        <pc:docMk/>
      </pc:docMkLst>
      <pc:sldChg chg="modSp mod">
        <pc:chgData name="harshgrewal988@gmail.com" userId="9a9484043314a6c6" providerId="LiveId" clId="{930771CE-CAC5-4D04-8C59-136C0F2823F0}" dt="2021-07-26T23:30:15.214" v="261" actId="20577"/>
        <pc:sldMkLst>
          <pc:docMk/>
          <pc:sldMk cId="2430947845" sldId="362"/>
        </pc:sldMkLst>
        <pc:spChg chg="mod">
          <ac:chgData name="harshgrewal988@gmail.com" userId="9a9484043314a6c6" providerId="LiveId" clId="{930771CE-CAC5-4D04-8C59-136C0F2823F0}" dt="2021-07-26T23:30:15.214" v="261" actId="20577"/>
          <ac:spMkLst>
            <pc:docMk/>
            <pc:sldMk cId="2430947845" sldId="362"/>
            <ac:spMk id="2" creationId="{CC750C81-5ED8-4B1F-852E-3A79B593F873}"/>
          </ac:spMkLst>
        </pc:sp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hyperlink" Target="https://www.kaggle.com/neomatrix369/air-quality-data-in-india-extended"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www.kaggle.com/neomatrix369/air-quality-data-in-india-extended"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040327-9860-402D-A821-663D946A59D8}" type="doc">
      <dgm:prSet loTypeId="urn:microsoft.com/office/officeart/2005/8/layout/vList2" loCatId="list" qsTypeId="urn:microsoft.com/office/officeart/2005/8/quickstyle/3d3" qsCatId="3D" csTypeId="urn:microsoft.com/office/officeart/2005/8/colors/accent0_3" csCatId="mainScheme"/>
      <dgm:spPr/>
      <dgm:t>
        <a:bodyPr/>
        <a:lstStyle/>
        <a:p>
          <a:endParaRPr lang="en-IN"/>
        </a:p>
      </dgm:t>
    </dgm:pt>
    <dgm:pt modelId="{42B8CB21-D2B3-47A9-8AEB-51797E650856}" type="pres">
      <dgm:prSet presAssocID="{CE040327-9860-402D-A821-663D946A59D8}" presName="linear" presStyleCnt="0">
        <dgm:presLayoutVars>
          <dgm:animLvl val="lvl"/>
          <dgm:resizeHandles val="exact"/>
        </dgm:presLayoutVars>
      </dgm:prSet>
      <dgm:spPr/>
    </dgm:pt>
  </dgm:ptLst>
  <dgm:cxnLst>
    <dgm:cxn modelId="{0F2C1AFD-F5E1-4962-9C5B-3321184DBCBF}" type="presOf" srcId="{CE040327-9860-402D-A821-663D946A59D8}" destId="{42B8CB21-D2B3-47A9-8AEB-51797E6508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040327-9860-402D-A821-663D946A59D8}" type="doc">
      <dgm:prSet loTypeId="urn:microsoft.com/office/officeart/2005/8/layout/vList2" loCatId="list" qsTypeId="urn:microsoft.com/office/officeart/2005/8/quickstyle/3d3" qsCatId="3D" csTypeId="urn:microsoft.com/office/officeart/2005/8/colors/accent0_3" csCatId="mainScheme"/>
      <dgm:spPr/>
      <dgm:t>
        <a:bodyPr/>
        <a:lstStyle/>
        <a:p>
          <a:endParaRPr lang="en-IN"/>
        </a:p>
      </dgm:t>
    </dgm:pt>
    <dgm:pt modelId="{42B8CB21-D2B3-47A9-8AEB-51797E650856}" type="pres">
      <dgm:prSet presAssocID="{CE040327-9860-402D-A821-663D946A59D8}" presName="linear" presStyleCnt="0">
        <dgm:presLayoutVars>
          <dgm:animLvl val="lvl"/>
          <dgm:resizeHandles val="exact"/>
        </dgm:presLayoutVars>
      </dgm:prSet>
      <dgm:spPr/>
    </dgm:pt>
  </dgm:ptLst>
  <dgm:cxnLst>
    <dgm:cxn modelId="{0F2C1AFD-F5E1-4962-9C5B-3321184DBCBF}" type="presOf" srcId="{CE040327-9860-402D-A821-663D946A59D8}" destId="{42B8CB21-D2B3-47A9-8AEB-51797E65085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CEA05-CA5C-488E-9C41-934D926EB881}" type="doc">
      <dgm:prSet loTypeId="urn:microsoft.com/office/officeart/2005/8/layout/target3" loCatId="relationship" qsTypeId="urn:microsoft.com/office/officeart/2005/8/quickstyle/simple1" qsCatId="simple" csTypeId="urn:microsoft.com/office/officeart/2005/8/colors/accent1_4" csCatId="accent1" phldr="1"/>
      <dgm:spPr/>
      <dgm:t>
        <a:bodyPr/>
        <a:lstStyle/>
        <a:p>
          <a:endParaRPr lang="en-IN"/>
        </a:p>
      </dgm:t>
    </dgm:pt>
    <dgm:pt modelId="{4F56C252-2A1A-4F93-9620-655CA2F44D40}">
      <dgm:prSet custT="1"/>
      <dgm:spPr/>
      <dgm:t>
        <a:bodyPr/>
        <a:lstStyle/>
        <a:p>
          <a:endParaRPr lang="en-IN" sz="1800" dirty="0"/>
        </a:p>
      </dgm:t>
    </dgm:pt>
    <dgm:pt modelId="{76A5E84F-1F32-45EA-A1C5-EB2ED7C3796E}" type="parTrans" cxnId="{A53B51D1-24C1-4DD7-A552-721C6989A456}">
      <dgm:prSet/>
      <dgm:spPr/>
      <dgm:t>
        <a:bodyPr/>
        <a:lstStyle/>
        <a:p>
          <a:endParaRPr lang="en-IN"/>
        </a:p>
      </dgm:t>
    </dgm:pt>
    <dgm:pt modelId="{99297A20-F11E-49EE-B5B4-1A7A2AC2A8CD}" type="sibTrans" cxnId="{A53B51D1-24C1-4DD7-A552-721C6989A456}">
      <dgm:prSet/>
      <dgm:spPr/>
      <dgm:t>
        <a:bodyPr/>
        <a:lstStyle/>
        <a:p>
          <a:endParaRPr lang="en-IN"/>
        </a:p>
      </dgm:t>
    </dgm:pt>
    <dgm:pt modelId="{87EBD04E-91EC-443E-A0A0-1823517ECBFF}" type="pres">
      <dgm:prSet presAssocID="{B28CEA05-CA5C-488E-9C41-934D926EB881}" presName="Name0" presStyleCnt="0">
        <dgm:presLayoutVars>
          <dgm:chMax val="7"/>
          <dgm:dir/>
          <dgm:animLvl val="lvl"/>
          <dgm:resizeHandles val="exact"/>
        </dgm:presLayoutVars>
      </dgm:prSet>
      <dgm:spPr/>
    </dgm:pt>
    <dgm:pt modelId="{CC561799-3A5E-45C3-8376-8C561E88DA2A}" type="pres">
      <dgm:prSet presAssocID="{4F56C252-2A1A-4F93-9620-655CA2F44D40}" presName="circle1" presStyleLbl="node1" presStyleIdx="0" presStyleCnt="1"/>
      <dgm:spPr/>
    </dgm:pt>
    <dgm:pt modelId="{5F0AD71D-09D6-43C3-9CE8-4601F41A13D5}" type="pres">
      <dgm:prSet presAssocID="{4F56C252-2A1A-4F93-9620-655CA2F44D40}" presName="space" presStyleCnt="0"/>
      <dgm:spPr/>
    </dgm:pt>
    <dgm:pt modelId="{0CF34D34-8ED2-4096-9A44-2FE15227E7BF}" type="pres">
      <dgm:prSet presAssocID="{4F56C252-2A1A-4F93-9620-655CA2F44D40}" presName="rect1" presStyleLbl="alignAcc1" presStyleIdx="0" presStyleCnt="1" custLinFactNeighborX="636" custLinFactNeighborY="0"/>
      <dgm:spPr/>
    </dgm:pt>
    <dgm:pt modelId="{DCB2307D-B913-4CC4-A95E-A8FF295766BB}" type="pres">
      <dgm:prSet presAssocID="{4F56C252-2A1A-4F93-9620-655CA2F44D40}" presName="rect1ParTxNoCh" presStyleLbl="alignAcc1" presStyleIdx="0" presStyleCnt="1">
        <dgm:presLayoutVars>
          <dgm:chMax val="1"/>
          <dgm:bulletEnabled val="1"/>
        </dgm:presLayoutVars>
      </dgm:prSet>
      <dgm:spPr/>
    </dgm:pt>
  </dgm:ptLst>
  <dgm:cxnLst>
    <dgm:cxn modelId="{C5143319-EE07-4B24-BF42-F27D45F5889B}" type="presOf" srcId="{4F56C252-2A1A-4F93-9620-655CA2F44D40}" destId="{DCB2307D-B913-4CC4-A95E-A8FF295766BB}" srcOrd="1" destOrd="0" presId="urn:microsoft.com/office/officeart/2005/8/layout/target3"/>
    <dgm:cxn modelId="{3FB71A61-8D71-4115-8315-846F925507AA}" type="presOf" srcId="{4F56C252-2A1A-4F93-9620-655CA2F44D40}" destId="{0CF34D34-8ED2-4096-9A44-2FE15227E7BF}" srcOrd="0" destOrd="0" presId="urn:microsoft.com/office/officeart/2005/8/layout/target3"/>
    <dgm:cxn modelId="{1DAC6269-E019-48BC-B240-8646FFBDADCE}" type="presOf" srcId="{B28CEA05-CA5C-488E-9C41-934D926EB881}" destId="{87EBD04E-91EC-443E-A0A0-1823517ECBFF}" srcOrd="0" destOrd="0" presId="urn:microsoft.com/office/officeart/2005/8/layout/target3"/>
    <dgm:cxn modelId="{A53B51D1-24C1-4DD7-A552-721C6989A456}" srcId="{B28CEA05-CA5C-488E-9C41-934D926EB881}" destId="{4F56C252-2A1A-4F93-9620-655CA2F44D40}" srcOrd="0" destOrd="0" parTransId="{76A5E84F-1F32-45EA-A1C5-EB2ED7C3796E}" sibTransId="{99297A20-F11E-49EE-B5B4-1A7A2AC2A8CD}"/>
    <dgm:cxn modelId="{4E4FCB6E-458F-4A3F-B034-2109D749DDCC}" type="presParOf" srcId="{87EBD04E-91EC-443E-A0A0-1823517ECBFF}" destId="{CC561799-3A5E-45C3-8376-8C561E88DA2A}" srcOrd="0" destOrd="0" presId="urn:microsoft.com/office/officeart/2005/8/layout/target3"/>
    <dgm:cxn modelId="{87B42651-BCDC-4B99-A4BD-80BDDC615BB9}" type="presParOf" srcId="{87EBD04E-91EC-443E-A0A0-1823517ECBFF}" destId="{5F0AD71D-09D6-43C3-9CE8-4601F41A13D5}" srcOrd="1" destOrd="0" presId="urn:microsoft.com/office/officeart/2005/8/layout/target3"/>
    <dgm:cxn modelId="{EBAB9701-F056-4812-AB5C-26E61A745D98}" type="presParOf" srcId="{87EBD04E-91EC-443E-A0A0-1823517ECBFF}" destId="{0CF34D34-8ED2-4096-9A44-2FE15227E7BF}" srcOrd="2" destOrd="0" presId="urn:microsoft.com/office/officeart/2005/8/layout/target3"/>
    <dgm:cxn modelId="{9459B7E5-6525-42FF-8BBC-570410C4B366}" type="presParOf" srcId="{87EBD04E-91EC-443E-A0A0-1823517ECBFF}" destId="{DCB2307D-B913-4CC4-A95E-A8FF295766BB}" srcOrd="3"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EBBD76-B6E3-4227-B25C-CE290377E05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3E5D113B-695F-45FB-AB59-94E8A496C9B7}">
      <dgm:prSet custT="1"/>
      <dgm:spPr/>
      <dgm:t>
        <a:bodyPr/>
        <a:lstStyle/>
        <a:p>
          <a:pPr algn="l" fontAlgn="auto"/>
          <a:r>
            <a:rPr lang="en-US" sz="2000" dirty="0"/>
            <a:t>The analysis will be based on  for Air quality in Indian cities dataset obtained from Kaggle.</a:t>
          </a:r>
        </a:p>
        <a:p>
          <a:pPr algn="l" fontAlgn="auto"/>
          <a:r>
            <a:rPr lang="en-US" sz="2000" dirty="0"/>
            <a:t>It contains the data from the year 2015 to 2020</a:t>
          </a:r>
        </a:p>
        <a:p>
          <a:pPr algn="l" fontAlgn="auto"/>
          <a:r>
            <a:rPr lang="en-US" sz="2000" dirty="0"/>
            <a:t>The Link of the dataset:</a:t>
          </a:r>
        </a:p>
        <a:p>
          <a:pPr algn="l" fontAlgn="auto"/>
          <a:r>
            <a:rPr lang="en-IN" sz="2000" b="0" i="0" u="sng" dirty="0">
              <a:solidFill>
                <a:srgbClr val="303030"/>
              </a:solidFill>
              <a:effectLst/>
              <a:latin typeface="inherit"/>
              <a:hlinkClick xmlns:r="http://schemas.openxmlformats.org/officeDocument/2006/relationships" r:id="rId1" tooltip="https://www.kaggle.com/neomatrix369/air-quality-data-in-india-extended"/>
            </a:rPr>
            <a:t>https://www.kaggle.com/neomatrix369/air-quality-data-in-india-extended</a:t>
          </a:r>
          <a:endParaRPr lang="en-IN" sz="2000" b="0" i="0" dirty="0">
            <a:solidFill>
              <a:srgbClr val="303030"/>
            </a:solidFill>
            <a:effectLst/>
            <a:latin typeface="inherit"/>
          </a:endParaRPr>
        </a:p>
        <a:p>
          <a:br>
            <a:rPr lang="en-IN" sz="2000" b="0" i="0" dirty="0">
              <a:solidFill>
                <a:srgbClr val="303030"/>
              </a:solidFill>
              <a:effectLst/>
              <a:latin typeface="Segoe UI" panose="020B0502040204020203" pitchFamily="34" charset="0"/>
            </a:rPr>
          </a:br>
          <a:endParaRPr lang="en-IN" sz="2000" dirty="0"/>
        </a:p>
      </dgm:t>
    </dgm:pt>
    <dgm:pt modelId="{E3A03A72-7AFD-4760-8191-41E9EA46AF69}" type="parTrans" cxnId="{ABEF5BFB-CC69-46E2-90F6-2DD0665DA0DC}">
      <dgm:prSet/>
      <dgm:spPr/>
      <dgm:t>
        <a:bodyPr/>
        <a:lstStyle/>
        <a:p>
          <a:endParaRPr lang="en-IN"/>
        </a:p>
      </dgm:t>
    </dgm:pt>
    <dgm:pt modelId="{FF8C6AE0-046F-49B2-BC81-983FF3CF11BB}" type="sibTrans" cxnId="{ABEF5BFB-CC69-46E2-90F6-2DD0665DA0DC}">
      <dgm:prSet/>
      <dgm:spPr/>
      <dgm:t>
        <a:bodyPr/>
        <a:lstStyle/>
        <a:p>
          <a:endParaRPr lang="en-IN"/>
        </a:p>
      </dgm:t>
    </dgm:pt>
    <dgm:pt modelId="{A22D5F55-92A4-4C53-BD44-33E9A44E7ECF}" type="pres">
      <dgm:prSet presAssocID="{43EBBD76-B6E3-4227-B25C-CE290377E05A}" presName="linear" presStyleCnt="0">
        <dgm:presLayoutVars>
          <dgm:animLvl val="lvl"/>
          <dgm:resizeHandles val="exact"/>
        </dgm:presLayoutVars>
      </dgm:prSet>
      <dgm:spPr/>
    </dgm:pt>
    <dgm:pt modelId="{F2BC31FE-59F3-410E-91C6-5560A1C6EEB6}" type="pres">
      <dgm:prSet presAssocID="{3E5D113B-695F-45FB-AB59-94E8A496C9B7}" presName="parentText" presStyleLbl="node1" presStyleIdx="0" presStyleCnt="1" custLinFactNeighborX="-2391" custLinFactNeighborY="-8548">
        <dgm:presLayoutVars>
          <dgm:chMax val="0"/>
          <dgm:bulletEnabled val="1"/>
        </dgm:presLayoutVars>
      </dgm:prSet>
      <dgm:spPr/>
    </dgm:pt>
  </dgm:ptLst>
  <dgm:cxnLst>
    <dgm:cxn modelId="{68759322-2E7D-4BBA-9C83-10596013C133}" type="presOf" srcId="{3E5D113B-695F-45FB-AB59-94E8A496C9B7}" destId="{F2BC31FE-59F3-410E-91C6-5560A1C6EEB6}" srcOrd="0" destOrd="0" presId="urn:microsoft.com/office/officeart/2005/8/layout/vList2"/>
    <dgm:cxn modelId="{F0F0ADAF-6F66-4462-AC59-F4B230F69C1B}" type="presOf" srcId="{43EBBD76-B6E3-4227-B25C-CE290377E05A}" destId="{A22D5F55-92A4-4C53-BD44-33E9A44E7ECF}" srcOrd="0" destOrd="0" presId="urn:microsoft.com/office/officeart/2005/8/layout/vList2"/>
    <dgm:cxn modelId="{ABEF5BFB-CC69-46E2-90F6-2DD0665DA0DC}" srcId="{43EBBD76-B6E3-4227-B25C-CE290377E05A}" destId="{3E5D113B-695F-45FB-AB59-94E8A496C9B7}" srcOrd="0" destOrd="0" parTransId="{E3A03A72-7AFD-4760-8191-41E9EA46AF69}" sibTransId="{FF8C6AE0-046F-49B2-BC81-983FF3CF11BB}"/>
    <dgm:cxn modelId="{1E1060F7-CF28-423D-AA92-045CCE25EFF5}" type="presParOf" srcId="{A22D5F55-92A4-4C53-BD44-33E9A44E7ECF}" destId="{F2BC31FE-59F3-410E-91C6-5560A1C6EE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80AA32-DE39-4280-9F4F-19920A86A686}"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C2ED2D57-CBDF-4ACD-AF17-A4B3931FA7F4}">
      <dgm:prSet/>
      <dgm:spPr/>
      <dgm:t>
        <a:bodyPr/>
        <a:lstStyle/>
        <a:p>
          <a:r>
            <a:rPr lang="en-US" b="1" dirty="0"/>
            <a:t>Application Dataset</a:t>
          </a:r>
          <a:endParaRPr lang="en-IN" dirty="0"/>
        </a:p>
      </dgm:t>
    </dgm:pt>
    <dgm:pt modelId="{64C4C487-6D48-4606-8CB3-D3999A91F817}" type="parTrans" cxnId="{7588DF42-108D-4CBD-97B7-6A430F94CAEB}">
      <dgm:prSet/>
      <dgm:spPr/>
      <dgm:t>
        <a:bodyPr/>
        <a:lstStyle/>
        <a:p>
          <a:endParaRPr lang="en-IN"/>
        </a:p>
      </dgm:t>
    </dgm:pt>
    <dgm:pt modelId="{93152715-CE3C-472C-A22C-A002B01F7C7B}" type="sibTrans" cxnId="{7588DF42-108D-4CBD-97B7-6A430F94CAEB}">
      <dgm:prSet/>
      <dgm:spPr/>
      <dgm:t>
        <a:bodyPr/>
        <a:lstStyle/>
        <a:p>
          <a:endParaRPr lang="en-IN"/>
        </a:p>
      </dgm:t>
    </dgm:pt>
    <dgm:pt modelId="{13DF71FB-20E5-4E78-B07C-B5B42579FAF2}" type="pres">
      <dgm:prSet presAssocID="{F580AA32-DE39-4280-9F4F-19920A86A686}" presName="linear" presStyleCnt="0">
        <dgm:presLayoutVars>
          <dgm:animLvl val="lvl"/>
          <dgm:resizeHandles val="exact"/>
        </dgm:presLayoutVars>
      </dgm:prSet>
      <dgm:spPr/>
    </dgm:pt>
    <dgm:pt modelId="{B4FA6D08-282F-46A3-B958-E2D8A176A9A8}" type="pres">
      <dgm:prSet presAssocID="{C2ED2D57-CBDF-4ACD-AF17-A4B3931FA7F4}" presName="parentText" presStyleLbl="node1" presStyleIdx="0" presStyleCnt="1" custLinFactNeighborY="-18520">
        <dgm:presLayoutVars>
          <dgm:chMax val="0"/>
          <dgm:bulletEnabled val="1"/>
        </dgm:presLayoutVars>
      </dgm:prSet>
      <dgm:spPr/>
    </dgm:pt>
  </dgm:ptLst>
  <dgm:cxnLst>
    <dgm:cxn modelId="{7588DF42-108D-4CBD-97B7-6A430F94CAEB}" srcId="{F580AA32-DE39-4280-9F4F-19920A86A686}" destId="{C2ED2D57-CBDF-4ACD-AF17-A4B3931FA7F4}" srcOrd="0" destOrd="0" parTransId="{64C4C487-6D48-4606-8CB3-D3999A91F817}" sibTransId="{93152715-CE3C-472C-A22C-A002B01F7C7B}"/>
    <dgm:cxn modelId="{61FE678B-D695-4E8E-A0FD-4E4698916EB1}" type="presOf" srcId="{F580AA32-DE39-4280-9F4F-19920A86A686}" destId="{13DF71FB-20E5-4E78-B07C-B5B42579FAF2}" srcOrd="0" destOrd="0" presId="urn:microsoft.com/office/officeart/2005/8/layout/vList2"/>
    <dgm:cxn modelId="{C73199AD-C3CA-4403-8A8A-1225A251E0D9}" type="presOf" srcId="{C2ED2D57-CBDF-4ACD-AF17-A4B3931FA7F4}" destId="{B4FA6D08-282F-46A3-B958-E2D8A176A9A8}" srcOrd="0" destOrd="0" presId="urn:microsoft.com/office/officeart/2005/8/layout/vList2"/>
    <dgm:cxn modelId="{40BF896E-FF2A-4E23-AA37-398A8A753B09}" type="presParOf" srcId="{13DF71FB-20E5-4E78-B07C-B5B42579FAF2}" destId="{B4FA6D08-282F-46A3-B958-E2D8A176A9A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80AA32-DE39-4280-9F4F-19920A86A686}"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13DF71FB-20E5-4E78-B07C-B5B42579FAF2}" type="pres">
      <dgm:prSet presAssocID="{F580AA32-DE39-4280-9F4F-19920A86A686}" presName="linear" presStyleCnt="0">
        <dgm:presLayoutVars>
          <dgm:animLvl val="lvl"/>
          <dgm:resizeHandles val="exact"/>
        </dgm:presLayoutVars>
      </dgm:prSet>
      <dgm:spPr/>
    </dgm:pt>
  </dgm:ptLst>
  <dgm:cxnLst>
    <dgm:cxn modelId="{61FE678B-D695-4E8E-A0FD-4E4698916EB1}" type="presOf" srcId="{F580AA32-DE39-4280-9F4F-19920A86A686}" destId="{13DF71FB-20E5-4E78-B07C-B5B42579FAF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80AA32-DE39-4280-9F4F-19920A86A686}" type="doc">
      <dgm:prSet loTypeId="urn:microsoft.com/office/officeart/2005/8/layout/vList2" loCatId="list" qsTypeId="urn:microsoft.com/office/officeart/2005/8/quickstyle/3d2" qsCatId="3D" csTypeId="urn:microsoft.com/office/officeart/2005/8/colors/accent1_2" csCatId="accent1"/>
      <dgm:spPr/>
      <dgm:t>
        <a:bodyPr/>
        <a:lstStyle/>
        <a:p>
          <a:endParaRPr lang="en-IN"/>
        </a:p>
      </dgm:t>
    </dgm:pt>
    <dgm:pt modelId="{13DF71FB-20E5-4E78-B07C-B5B42579FAF2}" type="pres">
      <dgm:prSet presAssocID="{F580AA32-DE39-4280-9F4F-19920A86A686}" presName="linear" presStyleCnt="0">
        <dgm:presLayoutVars>
          <dgm:animLvl val="lvl"/>
          <dgm:resizeHandles val="exact"/>
        </dgm:presLayoutVars>
      </dgm:prSet>
      <dgm:spPr/>
    </dgm:pt>
  </dgm:ptLst>
  <dgm:cxnLst>
    <dgm:cxn modelId="{61FE678B-D695-4E8E-A0FD-4E4698916EB1}" type="presOf" srcId="{F580AA32-DE39-4280-9F4F-19920A86A686}" destId="{13DF71FB-20E5-4E78-B07C-B5B42579FAF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61799-3A5E-45C3-8376-8C561E88DA2A}">
      <dsp:nvSpPr>
        <dsp:cNvPr id="0" name=""/>
        <dsp:cNvSpPr/>
      </dsp:nvSpPr>
      <dsp:spPr>
        <a:xfrm>
          <a:off x="0" y="0"/>
          <a:ext cx="3683358" cy="3683358"/>
        </a:xfrm>
        <a:prstGeom prst="pie">
          <a:avLst>
            <a:gd name="adj1" fmla="val 5400000"/>
            <a:gd name="adj2" fmla="val 16200000"/>
          </a:avLst>
        </a:prstGeom>
        <a:solidFill>
          <a:schemeClr val="accent1">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34D34-8ED2-4096-9A44-2FE15227E7BF}">
      <dsp:nvSpPr>
        <dsp:cNvPr id="0" name=""/>
        <dsp:cNvSpPr/>
      </dsp:nvSpPr>
      <dsp:spPr>
        <a:xfrm>
          <a:off x="1841679" y="0"/>
          <a:ext cx="5451344" cy="3683358"/>
        </a:xfrm>
        <a:prstGeom prst="rect">
          <a:avLst/>
        </a:prstGeom>
        <a:solidFill>
          <a:schemeClr val="lt1">
            <a:alpha val="90000"/>
            <a:hueOff val="0"/>
            <a:satOff val="0"/>
            <a:lumOff val="0"/>
            <a:alphaOff val="0"/>
          </a:schemeClr>
        </a:solidFill>
        <a:ln w="19050" cap="rnd"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1841679" y="0"/>
        <a:ext cx="5451344" cy="3683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C31FE-59F3-410E-91C6-5560A1C6EEB6}">
      <dsp:nvSpPr>
        <dsp:cNvPr id="0" name=""/>
        <dsp:cNvSpPr/>
      </dsp:nvSpPr>
      <dsp:spPr>
        <a:xfrm>
          <a:off x="0" y="0"/>
          <a:ext cx="7421963" cy="31941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fontAlgn="auto">
            <a:lnSpc>
              <a:spcPct val="90000"/>
            </a:lnSpc>
            <a:spcBef>
              <a:spcPct val="0"/>
            </a:spcBef>
            <a:spcAft>
              <a:spcPct val="35000"/>
            </a:spcAft>
            <a:buNone/>
          </a:pPr>
          <a:r>
            <a:rPr lang="en-US" sz="2000" kern="1200" dirty="0"/>
            <a:t>The analysis will be based on  for Air quality in Indian cities dataset obtained from Kaggle.</a:t>
          </a:r>
        </a:p>
        <a:p>
          <a:pPr marL="0" lvl="0" indent="0" algn="l" defTabSz="889000" fontAlgn="auto">
            <a:lnSpc>
              <a:spcPct val="90000"/>
            </a:lnSpc>
            <a:spcBef>
              <a:spcPct val="0"/>
            </a:spcBef>
            <a:spcAft>
              <a:spcPct val="35000"/>
            </a:spcAft>
            <a:buNone/>
          </a:pPr>
          <a:r>
            <a:rPr lang="en-US" sz="2000" kern="1200" dirty="0"/>
            <a:t>It contains the data from the year 2015 to 2020</a:t>
          </a:r>
        </a:p>
        <a:p>
          <a:pPr marL="0" lvl="0" indent="0" algn="l" defTabSz="889000" fontAlgn="auto">
            <a:lnSpc>
              <a:spcPct val="90000"/>
            </a:lnSpc>
            <a:spcBef>
              <a:spcPct val="0"/>
            </a:spcBef>
            <a:spcAft>
              <a:spcPct val="35000"/>
            </a:spcAft>
            <a:buNone/>
          </a:pPr>
          <a:r>
            <a:rPr lang="en-US" sz="2000" kern="1200" dirty="0"/>
            <a:t>The Link of the dataset:</a:t>
          </a:r>
        </a:p>
        <a:p>
          <a:pPr marL="0" lvl="0" indent="0" algn="l" defTabSz="889000" fontAlgn="auto">
            <a:lnSpc>
              <a:spcPct val="90000"/>
            </a:lnSpc>
            <a:spcBef>
              <a:spcPct val="0"/>
            </a:spcBef>
            <a:spcAft>
              <a:spcPct val="35000"/>
            </a:spcAft>
            <a:buNone/>
          </a:pPr>
          <a:r>
            <a:rPr lang="en-IN" sz="2000" b="0" i="0" u="sng" kern="1200" dirty="0">
              <a:solidFill>
                <a:srgbClr val="303030"/>
              </a:solidFill>
              <a:effectLst/>
              <a:latin typeface="inherit"/>
              <a:hlinkClick xmlns:r="http://schemas.openxmlformats.org/officeDocument/2006/relationships" r:id="rId1" tooltip="https://www.kaggle.com/neomatrix369/air-quality-data-in-india-extended"/>
            </a:rPr>
            <a:t>https://www.kaggle.com/neomatrix369/air-quality-data-in-india-extended</a:t>
          </a:r>
          <a:endParaRPr lang="en-IN" sz="2000" b="0" i="0" kern="1200" dirty="0">
            <a:solidFill>
              <a:srgbClr val="303030"/>
            </a:solidFill>
            <a:effectLst/>
            <a:latin typeface="inherit"/>
          </a:endParaRPr>
        </a:p>
        <a:p>
          <a:pPr marL="0" lvl="0" indent="0" defTabSz="889000">
            <a:lnSpc>
              <a:spcPct val="90000"/>
            </a:lnSpc>
            <a:spcBef>
              <a:spcPct val="0"/>
            </a:spcBef>
            <a:spcAft>
              <a:spcPct val="35000"/>
            </a:spcAft>
            <a:buNone/>
          </a:pPr>
          <a:br>
            <a:rPr lang="en-IN" sz="2000" b="0" i="0" kern="1200" dirty="0">
              <a:solidFill>
                <a:srgbClr val="303030"/>
              </a:solidFill>
              <a:effectLst/>
              <a:latin typeface="Segoe UI" panose="020B0502040204020203" pitchFamily="34" charset="0"/>
            </a:rPr>
          </a:br>
          <a:endParaRPr lang="en-IN" sz="2000" kern="1200" dirty="0"/>
        </a:p>
      </dsp:txBody>
      <dsp:txXfrm>
        <a:off x="155923" y="155923"/>
        <a:ext cx="7110117" cy="28822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A6D08-282F-46A3-B958-E2D8A176A9A8}">
      <dsp:nvSpPr>
        <dsp:cNvPr id="0" name=""/>
        <dsp:cNvSpPr/>
      </dsp:nvSpPr>
      <dsp:spPr>
        <a:xfrm>
          <a:off x="0" y="0"/>
          <a:ext cx="2628900" cy="1119690"/>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Application Dataset</a:t>
          </a:r>
          <a:endParaRPr lang="en-IN" sz="2900" kern="1200" dirty="0"/>
        </a:p>
      </dsp:txBody>
      <dsp:txXfrm>
        <a:off x="54659" y="54659"/>
        <a:ext cx="2519582" cy="1010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F1D31-3D84-4644-922C-3692BC14B0B4}" type="datetimeFigureOut">
              <a:rPr lang="en-IN" smtClean="0"/>
              <a:t>27-07-2021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5D863-892B-43F2-9CDE-2EF4DBB55156}" type="slidenum">
              <a:rPr lang="en-IN" smtClean="0"/>
              <a:t>‹#›</a:t>
            </a:fld>
            <a:endParaRPr lang="en-IN"/>
          </a:p>
        </p:txBody>
      </p:sp>
    </p:spTree>
    <p:extLst>
      <p:ext uri="{BB962C8B-B14F-4D97-AF65-F5344CB8AC3E}">
        <p14:creationId xmlns:p14="http://schemas.microsoft.com/office/powerpoint/2010/main" val="278935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E5D863-892B-43F2-9CDE-2EF4DBB55156}" type="slidenum">
              <a:rPr lang="en-IN" smtClean="0"/>
              <a:t>3</a:t>
            </a:fld>
            <a:endParaRPr lang="en-IN"/>
          </a:p>
        </p:txBody>
      </p:sp>
    </p:spTree>
    <p:extLst>
      <p:ext uri="{BB962C8B-B14F-4D97-AF65-F5344CB8AC3E}">
        <p14:creationId xmlns:p14="http://schemas.microsoft.com/office/powerpoint/2010/main" val="2628774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28613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1435562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1764018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4"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38881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01208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52269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565921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15653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956072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274989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780699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a:xfrm>
            <a:off x="1900237" y="5410202"/>
            <a:ext cx="3843665" cy="365125"/>
          </a:xfrm>
        </p:spPr>
        <p:txBody>
          <a:bodyPr/>
          <a:lstStyle/>
          <a:p>
            <a:endParaRPr lang="en-IN"/>
          </a:p>
        </p:txBody>
      </p:sp>
      <p:sp>
        <p:nvSpPr>
          <p:cNvPr id="6" name="Slide Number Placeholder 5"/>
          <p:cNvSpPr>
            <a:spLocks noGrp="1"/>
          </p:cNvSpPr>
          <p:nvPr>
            <p:ph type="sldNum" sz="quarter" idx="12"/>
          </p:nvPr>
        </p:nvSpPr>
        <p:spPr>
          <a:xfrm>
            <a:off x="7915603" y="5410200"/>
            <a:ext cx="578317"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904302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68D5848E-27E8-449A-8A99-99E597010792}" type="datetimeFigureOut">
              <a:rPr lang="en-US" smtClean="0"/>
              <a:t>7/27/2021</a:t>
            </a:fld>
            <a:endParaRPr lang="en-IN"/>
          </a:p>
        </p:txBody>
      </p:sp>
      <p:sp>
        <p:nvSpPr>
          <p:cNvPr id="50" name="Footer Placeholder 4"/>
          <p:cNvSpPr>
            <a:spLocks noGrp="1"/>
          </p:cNvSpPr>
          <p:nvPr>
            <p:ph type="ftr" sz="quarter" idx="11"/>
          </p:nvPr>
        </p:nvSpPr>
        <p:spPr>
          <a:xfrm>
            <a:off x="856059" y="5883276"/>
            <a:ext cx="4679482" cy="365125"/>
          </a:xfrm>
        </p:spPr>
        <p:txBody>
          <a:bodyPr/>
          <a:lstStyle/>
          <a:p>
            <a:endParaRPr lang="en-IN"/>
          </a:p>
        </p:txBody>
      </p:sp>
      <p:sp>
        <p:nvSpPr>
          <p:cNvPr id="51" name="Slide Number Placeholder 5"/>
          <p:cNvSpPr>
            <a:spLocks noGrp="1"/>
          </p:cNvSpPr>
          <p:nvPr>
            <p:ph type="sldNum" sz="quarter" idx="12"/>
          </p:nvPr>
        </p:nvSpPr>
        <p:spPr>
          <a:xfrm>
            <a:off x="7707241" y="5883275"/>
            <a:ext cx="578317"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0559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736240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089902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47361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472917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690285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59722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102086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714419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175483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600409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72319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116771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659881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1484634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323715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569009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596880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5140573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736916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753724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9307875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1143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09596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717441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56406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032293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7716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4536972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820BD90-05D0-48D0-B362-363170210DAF}" type="slidenum">
              <a:rPr lang="en-IN" smtClean="0"/>
              <a:t>‹#›</a:t>
            </a:fld>
            <a:endParaRPr lang="en-IN"/>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850762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7901228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820BD90-05D0-48D0-B362-363170210DAF}" type="slidenum">
              <a:rPr lang="en-IN" smtClean="0"/>
              <a:t>‹#›</a:t>
            </a:fld>
            <a:endParaRPr lang="en-IN"/>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3117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9957316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508996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7881696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0831602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604174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293004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0933162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0100821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4989581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410863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2680870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421676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1396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5416064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051542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6718895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853732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1939225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49699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2761023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2941111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904698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1206582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89284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0507773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6861709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5934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5593274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7870064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522262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593295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378973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9622077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4009892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17562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6787977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284115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2866555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7183785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0825319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080889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a:xfrm>
            <a:off x="914400" y="4323846"/>
            <a:ext cx="4880610" cy="365125"/>
          </a:xfrm>
        </p:spPr>
        <p:txBody>
          <a:bodyPr/>
          <a:lstStyle/>
          <a:p>
            <a:endParaRPr lang="en-IN"/>
          </a:p>
        </p:txBody>
      </p:sp>
      <p:sp>
        <p:nvSpPr>
          <p:cNvPr id="6" name="Slide Number Placeholder 5"/>
          <p:cNvSpPr>
            <a:spLocks noGrp="1"/>
          </p:cNvSpPr>
          <p:nvPr>
            <p:ph type="sldNum" sz="quarter" idx="12"/>
          </p:nvPr>
        </p:nvSpPr>
        <p:spPr>
          <a:xfrm>
            <a:off x="6057900" y="1430867"/>
            <a:ext cx="2171700"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9322579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9407663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11"/>
          </p:nvPr>
        </p:nvSpPr>
        <p:spPr>
          <a:xfrm>
            <a:off x="594360" y="381001"/>
            <a:ext cx="4830656" cy="365125"/>
          </a:xfrm>
        </p:spPr>
        <p:txBody>
          <a:bodyPr/>
          <a:lstStyle/>
          <a:p>
            <a:endParaRPr lang="en-IN"/>
          </a:p>
        </p:txBody>
      </p:sp>
      <p:sp>
        <p:nvSpPr>
          <p:cNvPr id="6" name="Slide Number Placeholder 5"/>
          <p:cNvSpPr>
            <a:spLocks noGrp="1"/>
          </p:cNvSpPr>
          <p:nvPr>
            <p:ph type="sldNum" sz="quarter" idx="12"/>
          </p:nvPr>
        </p:nvSpPr>
        <p:spPr>
          <a:xfrm>
            <a:off x="7882466" y="381001"/>
            <a:ext cx="667173"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5202086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5461446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D5848E-27E8-449A-8A99-99E597010792}" type="datetimeFigureOut">
              <a:rPr lang="en-US" smtClean="0"/>
              <a:t>7/27/2021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60901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6865234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1794151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D5848E-27E8-449A-8A99-99E597010792}" type="datetimeFigureOut">
              <a:rPr lang="en-US" smtClean="0"/>
              <a:t>7/27/2021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20987552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44911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6043380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8406932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a:xfrm>
            <a:off x="594360" y="381001"/>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30719930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a:xfrm>
            <a:off x="594360" y="379438"/>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A820BD90-05D0-48D0-B362-363170210DAF}" type="slidenum">
              <a:rPr lang="en-IN" smtClean="0"/>
              <a:t>‹#›</a:t>
            </a:fld>
            <a:endParaRPr lang="en-IN"/>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90322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68D5848E-27E8-449A-8A99-99E597010792}" type="datetimeFigureOut">
              <a:rPr lang="en-US" smtClean="0"/>
              <a:t>7/27/2021</a:t>
            </a:fld>
            <a:endParaRPr lang="en-IN"/>
          </a:p>
        </p:txBody>
      </p:sp>
      <p:sp>
        <p:nvSpPr>
          <p:cNvPr id="6" name="Footer Placeholder 5"/>
          <p:cNvSpPr>
            <a:spLocks noGrp="1"/>
          </p:cNvSpPr>
          <p:nvPr>
            <p:ph type="ftr" sz="quarter" idx="11"/>
          </p:nvPr>
        </p:nvSpPr>
        <p:spPr>
          <a:xfrm>
            <a:off x="594360" y="378884"/>
            <a:ext cx="4830656" cy="365125"/>
          </a:xfrm>
        </p:spPr>
        <p:txBody>
          <a:bodyPr/>
          <a:lstStyle/>
          <a:p>
            <a:endParaRPr lang="en-IN"/>
          </a:p>
        </p:txBody>
      </p:sp>
      <p:sp>
        <p:nvSpPr>
          <p:cNvPr id="7" name="Slide Number Placeholder 6"/>
          <p:cNvSpPr>
            <a:spLocks noGrp="1"/>
          </p:cNvSpPr>
          <p:nvPr>
            <p:ph type="sldNum" sz="quarter" idx="12"/>
          </p:nvPr>
        </p:nvSpPr>
        <p:spPr>
          <a:xfrm>
            <a:off x="7882466" y="381001"/>
            <a:ext cx="667174" cy="365125"/>
          </a:xfrm>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3638252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11507187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D5848E-27E8-449A-8A99-99E597010792}" type="datetimeFigureOut">
              <a:rPr lang="en-US" smtClean="0"/>
              <a:t>7/27/2021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20BD90-05D0-48D0-B362-363170210DAF}" type="slidenum">
              <a:rPr lang="en-IN" smtClean="0"/>
              <a:t>‹#›</a:t>
            </a:fld>
            <a:endParaRPr lang="en-IN"/>
          </a:p>
        </p:txBody>
      </p:sp>
    </p:spTree>
    <p:extLst>
      <p:ext uri="{BB962C8B-B14F-4D97-AF65-F5344CB8AC3E}">
        <p14:creationId xmlns:p14="http://schemas.microsoft.com/office/powerpoint/2010/main" val="422090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9.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2463852552"/>
      </p:ext>
    </p:extLst>
  </p:cSld>
  <p:clrMap bg1="dk1" tx1="lt1" bg2="dk2" tx2="lt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3790402209"/>
      </p:ext>
    </p:extLst>
  </p:cSld>
  <p:clrMap bg1="dk1" tx1="lt1" bg2="dk2" tx2="lt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3880084061"/>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 id="2147484934" r:id="rId14"/>
    <p:sldLayoutId id="2147484935" r:id="rId15"/>
    <p:sldLayoutId id="214748493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2109435634"/>
      </p:ext>
    </p:extLst>
  </p:cSld>
  <p:clrMap bg1="dk1" tx1="lt1" bg2="dk2" tx2="lt2" accent1="accent1" accent2="accent2" accent3="accent3" accent4="accent4" accent5="accent5" accent6="accent6" hlink="hlink" folHlink="folHlink"/>
  <p:sldLayoutIdLst>
    <p:sldLayoutId id="2147484990" r:id="rId1"/>
    <p:sldLayoutId id="2147484991"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 id="2147485001" r:id="rId12"/>
    <p:sldLayoutId id="2147485002" r:id="rId13"/>
    <p:sldLayoutId id="2147485003" r:id="rId14"/>
    <p:sldLayoutId id="2147485004" r:id="rId15"/>
    <p:sldLayoutId id="2147485005" r:id="rId16"/>
    <p:sldLayoutId id="2147485006"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1536613597"/>
      </p:ext>
    </p:extLst>
  </p:cSld>
  <p:clrMap bg1="dk1" tx1="lt1" bg2="dk2" tx2="lt2" accent1="accent1" accent2="accent2" accent3="accent3" accent4="accent4" accent5="accent5" accent6="accent6" hlink="hlink" folHlink="folHlink"/>
  <p:sldLayoutIdLst>
    <p:sldLayoutId id="2147485008"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 id="2147485021" r:id="rId14"/>
    <p:sldLayoutId id="2147485022" r:id="rId15"/>
    <p:sldLayoutId id="2147485023" r:id="rId16"/>
    <p:sldLayoutId id="2147485024"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D5848E-27E8-449A-8A99-99E597010792}" type="datetimeFigureOut">
              <a:rPr lang="en-US" smtClean="0"/>
              <a:t>7/27/2021</a:t>
            </a:fld>
            <a:endParaRPr lang="en-IN"/>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820BD90-05D0-48D0-B362-363170210DAF}" type="slidenum">
              <a:rPr lang="en-IN" smtClean="0"/>
              <a:t>‹#›</a:t>
            </a:fld>
            <a:endParaRPr lang="en-IN"/>
          </a:p>
        </p:txBody>
      </p:sp>
    </p:spTree>
    <p:extLst>
      <p:ext uri="{BB962C8B-B14F-4D97-AF65-F5344CB8AC3E}">
        <p14:creationId xmlns:p14="http://schemas.microsoft.com/office/powerpoint/2010/main" val="2033739302"/>
      </p:ext>
    </p:extLst>
  </p:cSld>
  <p:clrMap bg1="dk1" tx1="lt1" bg2="dk2" tx2="lt2" accent1="accent1" accent2="accent2" accent3="accent3" accent4="accent4" accent5="accent5" accent6="accent6" hlink="hlink" folHlink="folHlink"/>
  <p:sldLayoutIdLst>
    <p:sldLayoutId id="2147485154" r:id="rId1"/>
    <p:sldLayoutId id="2147485155" r:id="rId2"/>
    <p:sldLayoutId id="2147485156" r:id="rId3"/>
    <p:sldLayoutId id="2147485157" r:id="rId4"/>
    <p:sldLayoutId id="2147485158" r:id="rId5"/>
    <p:sldLayoutId id="2147485159" r:id="rId6"/>
    <p:sldLayoutId id="2147485160" r:id="rId7"/>
    <p:sldLayoutId id="2147485161" r:id="rId8"/>
    <p:sldLayoutId id="2147485162" r:id="rId9"/>
    <p:sldLayoutId id="2147485163" r:id="rId10"/>
    <p:sldLayoutId id="2147485164" r:id="rId11"/>
    <p:sldLayoutId id="2147485165" r:id="rId12"/>
    <p:sldLayoutId id="2147485166" r:id="rId13"/>
    <p:sldLayoutId id="2147485167" r:id="rId14"/>
    <p:sldLayoutId id="2147485168" r:id="rId15"/>
    <p:sldLayoutId id="2147485169" r:id="rId16"/>
    <p:sldLayoutId id="214748517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8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PNG"/><Relationship Id="rId1" Type="http://schemas.openxmlformats.org/officeDocument/2006/relationships/slideLayout" Target="../slideLayouts/slideLayout8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Air_pollution" TargetMode="Externa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kaggle.com/vaishnavipatil4848/indian-air-quality-analysis" TargetMode="External"/><Relationship Id="rId2" Type="http://schemas.openxmlformats.org/officeDocument/2006/relationships/hyperlink" Target="https://en.wikipedia.org/wiki/Air_pollution" TargetMode="External"/><Relationship Id="rId1" Type="http://schemas.openxmlformats.org/officeDocument/2006/relationships/slideLayout" Target="../slideLayouts/slideLayout91.xml"/><Relationship Id="rId6" Type="http://schemas.openxmlformats.org/officeDocument/2006/relationships/hyperlink" Target="https://app.cpcbccr.com/AQI%20India/" TargetMode="External"/><Relationship Id="rId5" Type="http://schemas.openxmlformats.org/officeDocument/2006/relationships/hyperlink" Target="https://towardsdatascience.com/india-air-pollution-data-analysis-bd7dbfe93841" TargetMode="External"/><Relationship Id="rId4" Type="http://schemas.openxmlformats.org/officeDocument/2006/relationships/hyperlink" Target="https://www.kaggle.com/mitramir5/complete-visualization-analysis-and-predictionhttps:/kontext.tech/column/code-snippets/402/pandas-dataframe-plot-pie-char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5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484784"/>
            <a:ext cx="8496944" cy="1584176"/>
          </a:xfrm>
        </p:spPr>
        <p:txBody>
          <a:bodyPr anchor="b">
            <a:noAutofit/>
          </a:bodyPr>
          <a:lstStyle/>
          <a:p>
            <a:r>
              <a:rPr lang="en-US" sz="4000" dirty="0">
                <a:solidFill>
                  <a:srgbClr val="FFFFFF"/>
                </a:solidFill>
              </a:rPr>
              <a:t>DAB 103</a:t>
            </a:r>
            <a:br>
              <a:rPr lang="en-US" sz="4000" dirty="0">
                <a:solidFill>
                  <a:srgbClr val="FFFFFF"/>
                </a:solidFill>
              </a:rPr>
            </a:br>
            <a:r>
              <a:rPr lang="en" sz="4000" dirty="0">
                <a:solidFill>
                  <a:srgbClr val="FFFFFF"/>
                </a:solidFill>
                <a:latin typeface="Average"/>
                <a:ea typeface="Average"/>
                <a:cs typeface="Average"/>
                <a:sym typeface="Average"/>
              </a:rPr>
              <a:t>aNAlytic Tools &amp; Decision Making: Project </a:t>
            </a:r>
            <a:br>
              <a:rPr lang="en" sz="4000" dirty="0">
                <a:solidFill>
                  <a:srgbClr val="FFFFFF"/>
                </a:solidFill>
                <a:latin typeface="Average"/>
                <a:ea typeface="Average"/>
                <a:cs typeface="Average"/>
                <a:sym typeface="Average"/>
              </a:rPr>
            </a:br>
            <a:endParaRPr lang="en-IN" sz="4000" dirty="0">
              <a:solidFill>
                <a:srgbClr val="FFFFFF"/>
              </a:solidFill>
            </a:endParaRPr>
          </a:p>
        </p:txBody>
      </p:sp>
      <p:sp>
        <p:nvSpPr>
          <p:cNvPr id="4" name="Explosion: 8 Points 3">
            <a:extLst>
              <a:ext uri="{FF2B5EF4-FFF2-40B4-BE49-F238E27FC236}">
                <a16:creationId xmlns:a16="http://schemas.microsoft.com/office/drawing/2014/main" id="{E7836D70-A7EA-4DA8-B80A-3A1A2424FA3E}"/>
              </a:ext>
            </a:extLst>
          </p:cNvPr>
          <p:cNvSpPr/>
          <p:nvPr/>
        </p:nvSpPr>
        <p:spPr>
          <a:xfrm>
            <a:off x="1187624" y="2780928"/>
            <a:ext cx="6192688" cy="302433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 – 008</a:t>
            </a:r>
          </a:p>
          <a:p>
            <a:pPr algn="ctr"/>
            <a:r>
              <a:rPr lang="en-US" dirty="0"/>
              <a:t>SECTION - 003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793" y="303365"/>
            <a:ext cx="4526734" cy="1033669"/>
          </a:xfrm>
        </p:spPr>
        <p:txBody>
          <a:bodyPr>
            <a:normAutofit/>
          </a:bodyPr>
          <a:lstStyle/>
          <a:p>
            <a:pPr>
              <a:lnSpc>
                <a:spcPct val="90000"/>
              </a:lnSpc>
            </a:pPr>
            <a:r>
              <a:rPr lang="en-US" sz="3200" dirty="0">
                <a:solidFill>
                  <a:srgbClr val="FFFFFF"/>
                </a:solidFill>
              </a:rPr>
              <a:t>S</a:t>
            </a:r>
            <a:r>
              <a:rPr lang="en-IN" sz="3200" dirty="0">
                <a:solidFill>
                  <a:srgbClr val="FFFFFF"/>
                </a:solidFill>
              </a:rPr>
              <a:t>chema Definition</a:t>
            </a:r>
          </a:p>
        </p:txBody>
      </p:sp>
      <p:sp>
        <p:nvSpPr>
          <p:cNvPr id="9" name="Content Placeholder 8">
            <a:extLst>
              <a:ext uri="{FF2B5EF4-FFF2-40B4-BE49-F238E27FC236}">
                <a16:creationId xmlns:a16="http://schemas.microsoft.com/office/drawing/2014/main" id="{CF41A098-E044-43B4-BF3D-6A28730AEEAE}"/>
              </a:ext>
            </a:extLst>
          </p:cNvPr>
          <p:cNvSpPr>
            <a:spLocks noGrp="1"/>
          </p:cNvSpPr>
          <p:nvPr>
            <p:ph idx="1"/>
          </p:nvPr>
        </p:nvSpPr>
        <p:spPr>
          <a:xfrm>
            <a:off x="365270" y="1337035"/>
            <a:ext cx="2751212" cy="137188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Numerical Variables</a:t>
            </a:r>
            <a:endParaRPr lang="en-IN" dirty="0"/>
          </a:p>
        </p:txBody>
      </p:sp>
      <p:sp>
        <p:nvSpPr>
          <p:cNvPr id="11" name="Content Placeholder 8">
            <a:extLst>
              <a:ext uri="{FF2B5EF4-FFF2-40B4-BE49-F238E27FC236}">
                <a16:creationId xmlns:a16="http://schemas.microsoft.com/office/drawing/2014/main" id="{99D96483-138C-4179-8676-46099E502964}"/>
              </a:ext>
            </a:extLst>
          </p:cNvPr>
          <p:cNvSpPr txBox="1">
            <a:spLocks/>
          </p:cNvSpPr>
          <p:nvPr/>
        </p:nvSpPr>
        <p:spPr>
          <a:xfrm>
            <a:off x="5868144" y="1111488"/>
            <a:ext cx="2751212" cy="1597433"/>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a:buNone/>
            </a:pPr>
            <a:r>
              <a:rPr lang="en-US" sz="1800" dirty="0"/>
              <a:t>Categorical Variables</a:t>
            </a:r>
            <a:endParaRPr lang="en-IN" sz="1800" dirty="0"/>
          </a:p>
        </p:txBody>
      </p:sp>
      <p:graphicFrame>
        <p:nvGraphicFramePr>
          <p:cNvPr id="13" name="Table 12">
            <a:extLst>
              <a:ext uri="{FF2B5EF4-FFF2-40B4-BE49-F238E27FC236}">
                <a16:creationId xmlns:a16="http://schemas.microsoft.com/office/drawing/2014/main" id="{E5A879BE-22F9-4463-B55E-B34D8A0A44BF}"/>
              </a:ext>
            </a:extLst>
          </p:cNvPr>
          <p:cNvGraphicFramePr>
            <a:graphicFrameLocks noGrp="1"/>
          </p:cNvGraphicFramePr>
          <p:nvPr>
            <p:extLst>
              <p:ext uri="{D42A27DB-BD31-4B8C-83A1-F6EECF244321}">
                <p14:modId xmlns:p14="http://schemas.microsoft.com/office/powerpoint/2010/main" val="1170202950"/>
              </p:ext>
            </p:extLst>
          </p:nvPr>
        </p:nvGraphicFramePr>
        <p:xfrm>
          <a:off x="2905331" y="4898360"/>
          <a:ext cx="3390691" cy="1770999"/>
        </p:xfrm>
        <a:graphic>
          <a:graphicData uri="http://schemas.openxmlformats.org/drawingml/2006/table">
            <a:tbl>
              <a:tblPr>
                <a:tableStyleId>{D113A9D2-9D6B-4929-AA2D-F23B5EE8CBE7}</a:tableStyleId>
              </a:tblPr>
              <a:tblGrid>
                <a:gridCol w="3390691">
                  <a:extLst>
                    <a:ext uri="{9D8B030D-6E8A-4147-A177-3AD203B41FA5}">
                      <a16:colId xmlns:a16="http://schemas.microsoft.com/office/drawing/2014/main" val="3138796960"/>
                    </a:ext>
                  </a:extLst>
                </a:gridCol>
              </a:tblGrid>
              <a:tr h="450642">
                <a:tc>
                  <a:txBody>
                    <a:bodyPr/>
                    <a:lstStyle/>
                    <a:p>
                      <a:pPr algn="ctr" fontAlgn="b"/>
                      <a:r>
                        <a:rPr lang="en-IN" sz="1800" b="1" u="none" strike="noStrike" dirty="0">
                          <a:solidFill>
                            <a:srgbClr val="FFFFFF"/>
                          </a:solidFill>
                          <a:effectLst/>
                        </a:rPr>
                        <a:t>Target Variable</a:t>
                      </a:r>
                      <a:endParaRPr lang="en-IN" sz="1800" b="1" i="0" u="none" strike="noStrike" dirty="0">
                        <a:solidFill>
                          <a:srgbClr val="FFFFFF"/>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539886"/>
                  </a:ext>
                </a:extLst>
              </a:tr>
              <a:tr h="1320357">
                <a:tc>
                  <a:txBody>
                    <a:bodyPr/>
                    <a:lstStyle/>
                    <a:p>
                      <a:pPr algn="ctr" fontAlgn="b"/>
                      <a:r>
                        <a:rPr lang="en-US" sz="2000" b="0" i="0" u="none" strike="noStrike" dirty="0" err="1">
                          <a:solidFill>
                            <a:schemeClr val="bg1"/>
                          </a:solidFill>
                          <a:effectLst/>
                          <a:latin typeface="Calibri" panose="020F0502020204030204" pitchFamily="34" charset="0"/>
                        </a:rPr>
                        <a:t>Date,year,city,state,AQI</a:t>
                      </a:r>
                      <a:r>
                        <a:rPr lang="en-US" sz="2000" b="0" i="0" u="none" strike="noStrike" dirty="0">
                          <a:solidFill>
                            <a:schemeClr val="bg1"/>
                          </a:solidFill>
                          <a:effectLst/>
                          <a:latin typeface="Calibri" panose="020F0502020204030204" pitchFamily="34" charset="0"/>
                        </a:rPr>
                        <a:t> </a:t>
                      </a:r>
                      <a:r>
                        <a:rPr lang="en-US" sz="2000" b="0" i="0" u="none" strike="noStrike" dirty="0" err="1">
                          <a:solidFill>
                            <a:schemeClr val="bg1"/>
                          </a:solidFill>
                          <a:effectLst/>
                          <a:latin typeface="Calibri" panose="020F0502020204030204" pitchFamily="34" charset="0"/>
                        </a:rPr>
                        <a:t>Bucket,status,AQ_Accptability,season,weekdays</a:t>
                      </a:r>
                      <a:r>
                        <a:rPr lang="en-US" sz="2000" b="0" i="0" u="none" strike="noStrike" dirty="0">
                          <a:solidFill>
                            <a:schemeClr val="bg1"/>
                          </a:solidFill>
                          <a:effectLst/>
                          <a:latin typeface="Calibri" panose="020F0502020204030204" pitchFamily="34" charset="0"/>
                        </a:rPr>
                        <a:t> and weekends </a:t>
                      </a:r>
                      <a:r>
                        <a:rPr lang="en-US" sz="2000" b="0" i="0" u="none" strike="noStrike" dirty="0" err="1">
                          <a:solidFill>
                            <a:schemeClr val="bg1"/>
                          </a:solidFill>
                          <a:effectLst/>
                          <a:latin typeface="Calibri" panose="020F0502020204030204" pitchFamily="34" charset="0"/>
                        </a:rPr>
                        <a:t>airquilty</a:t>
                      </a:r>
                      <a:r>
                        <a:rPr lang="en-US" sz="2000" b="0" i="0" u="none" strike="noStrike" dirty="0">
                          <a:solidFill>
                            <a:schemeClr val="bg1"/>
                          </a:solidFill>
                          <a:effectLst/>
                          <a:latin typeface="Calibri" panose="020F0502020204030204" pitchFamily="34" charset="0"/>
                        </a:rPr>
                        <a: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714759"/>
                  </a:ext>
                </a:extLst>
              </a:tr>
            </a:tbl>
          </a:graphicData>
        </a:graphic>
      </p:graphicFrame>
      <p:graphicFrame>
        <p:nvGraphicFramePr>
          <p:cNvPr id="15" name="Diagram 14">
            <a:extLst>
              <a:ext uri="{FF2B5EF4-FFF2-40B4-BE49-F238E27FC236}">
                <a16:creationId xmlns:a16="http://schemas.microsoft.com/office/drawing/2014/main" id="{34B8EA4D-B1FC-4BD2-A59C-F0769B11C3F2}"/>
              </a:ext>
            </a:extLst>
          </p:cNvPr>
          <p:cNvGraphicFramePr/>
          <p:nvPr>
            <p:extLst>
              <p:ext uri="{D42A27DB-BD31-4B8C-83A1-F6EECF244321}">
                <p14:modId xmlns:p14="http://schemas.microsoft.com/office/powerpoint/2010/main" val="1821058621"/>
              </p:ext>
            </p:extLst>
          </p:nvPr>
        </p:nvGraphicFramePr>
        <p:xfrm>
          <a:off x="3338732" y="3006568"/>
          <a:ext cx="2628900" cy="1142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7" name="Straight Connector 16">
            <a:extLst>
              <a:ext uri="{FF2B5EF4-FFF2-40B4-BE49-F238E27FC236}">
                <a16:creationId xmlns:a16="http://schemas.microsoft.com/office/drawing/2014/main" id="{41FB515F-9070-47C1-9329-C6FCDA9C066F}"/>
              </a:ext>
            </a:extLst>
          </p:cNvPr>
          <p:cNvCxnSpPr>
            <a:cxnSpLocks/>
          </p:cNvCxnSpPr>
          <p:nvPr/>
        </p:nvCxnSpPr>
        <p:spPr>
          <a:xfrm flipV="1">
            <a:off x="2957836" y="2029220"/>
            <a:ext cx="3588386" cy="1"/>
          </a:xfrm>
          <a:prstGeom prst="line">
            <a:avLst/>
          </a:prstGeom>
          <a:effectLst>
            <a:innerShdw blurRad="114300">
              <a:prstClr val="black"/>
            </a:innerShdw>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CC85CC05-A15D-44E8-8BF2-1A186CA2FC34}"/>
              </a:ext>
            </a:extLst>
          </p:cNvPr>
          <p:cNvCxnSpPr>
            <a:cxnSpLocks/>
          </p:cNvCxnSpPr>
          <p:nvPr/>
        </p:nvCxnSpPr>
        <p:spPr>
          <a:xfrm>
            <a:off x="4504342" y="2036476"/>
            <a:ext cx="0" cy="9700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08BB202E-EE48-414F-A80C-11CD17D4E548}"/>
              </a:ext>
            </a:extLst>
          </p:cNvPr>
          <p:cNvCxnSpPr>
            <a:cxnSpLocks/>
          </p:cNvCxnSpPr>
          <p:nvPr/>
        </p:nvCxnSpPr>
        <p:spPr>
          <a:xfrm>
            <a:off x="4574198" y="4149080"/>
            <a:ext cx="0" cy="623778"/>
          </a:xfrm>
          <a:prstGeom prst="line">
            <a:avLst/>
          </a:prstGeom>
        </p:spPr>
        <p:style>
          <a:lnRef idx="3">
            <a:schemeClr val="accent1"/>
          </a:lnRef>
          <a:fillRef idx="0">
            <a:schemeClr val="accent1"/>
          </a:fillRef>
          <a:effectRef idx="2">
            <a:schemeClr val="accent1"/>
          </a:effectRef>
          <a:fontRef idx="minor">
            <a:schemeClr val="tx1"/>
          </a:fontRef>
        </p:style>
      </p:cxnSp>
      <p:sp>
        <p:nvSpPr>
          <p:cNvPr id="4" name="Rectangle: Rounded Corners 3">
            <a:extLst>
              <a:ext uri="{FF2B5EF4-FFF2-40B4-BE49-F238E27FC236}">
                <a16:creationId xmlns:a16="http://schemas.microsoft.com/office/drawing/2014/main" id="{F33DB717-42C9-4231-BFA8-B3838CEBDD9C}"/>
              </a:ext>
            </a:extLst>
          </p:cNvPr>
          <p:cNvSpPr/>
          <p:nvPr/>
        </p:nvSpPr>
        <p:spPr>
          <a:xfrm>
            <a:off x="374303" y="3246449"/>
            <a:ext cx="2478524"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Example:,NO2,CO2, SO2,Nox,NH3,O3 </a:t>
            </a:r>
            <a:endParaRPr lang="en-IN" dirty="0"/>
          </a:p>
        </p:txBody>
      </p:sp>
      <p:sp>
        <p:nvSpPr>
          <p:cNvPr id="5" name="Rectangle: Rounded Corners 4">
            <a:extLst>
              <a:ext uri="{FF2B5EF4-FFF2-40B4-BE49-F238E27FC236}">
                <a16:creationId xmlns:a16="http://schemas.microsoft.com/office/drawing/2014/main" id="{E9DE2EE6-79C9-448C-A476-C992B2BBBA98}"/>
              </a:ext>
            </a:extLst>
          </p:cNvPr>
          <p:cNvSpPr/>
          <p:nvPr/>
        </p:nvSpPr>
        <p:spPr>
          <a:xfrm>
            <a:off x="6317932" y="3151870"/>
            <a:ext cx="2427112" cy="1944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Examples: year, season, AQI Bucket</a:t>
            </a:r>
          </a:p>
          <a:p>
            <a:pPr algn="ctr"/>
            <a:r>
              <a:rPr lang="en-US" dirty="0" err="1"/>
              <a:t>station_day_transf-ormation</a:t>
            </a:r>
            <a:r>
              <a:rPr lang="en-US" dirty="0"/>
              <a:t>: status, </a:t>
            </a:r>
            <a:r>
              <a:rPr lang="en-US" dirty="0" err="1"/>
              <a:t>city,state,weekdays_or_weekends</a:t>
            </a:r>
            <a:r>
              <a:rPr lang="en-US" dirty="0"/>
              <a:t> </a:t>
            </a:r>
            <a:r>
              <a:rPr lang="en-US" sz="1400" dirty="0" err="1"/>
              <a:t>AQ_Acceptability</a:t>
            </a:r>
            <a:r>
              <a:rPr lang="en-US" sz="1400" dirty="0"/>
              <a:t> etc.</a:t>
            </a:r>
            <a:endParaRPr lang="en-IN" sz="1400" dirty="0"/>
          </a:p>
        </p:txBody>
      </p:sp>
      <p:cxnSp>
        <p:nvCxnSpPr>
          <p:cNvPr id="7" name="Straight Connector 6">
            <a:extLst>
              <a:ext uri="{FF2B5EF4-FFF2-40B4-BE49-F238E27FC236}">
                <a16:creationId xmlns:a16="http://schemas.microsoft.com/office/drawing/2014/main" id="{7AE58658-8753-4832-9B01-8722A97429C6}"/>
              </a:ext>
            </a:extLst>
          </p:cNvPr>
          <p:cNvCxnSpPr/>
          <p:nvPr/>
        </p:nvCxnSpPr>
        <p:spPr>
          <a:xfrm>
            <a:off x="1547664" y="2708921"/>
            <a:ext cx="0" cy="504000"/>
          </a:xfrm>
          <a:prstGeom prst="line">
            <a:avLst/>
          </a:prstGeom>
          <a:ln w="9525" cap="flat" cmpd="sng" algn="ctr">
            <a:solidFill>
              <a:schemeClr val="accent2">
                <a:alpha val="76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AE64051-7DC1-4862-B30B-FA265D491300}"/>
              </a:ext>
            </a:extLst>
          </p:cNvPr>
          <p:cNvCxnSpPr>
            <a:cxnSpLocks/>
          </p:cNvCxnSpPr>
          <p:nvPr/>
        </p:nvCxnSpPr>
        <p:spPr>
          <a:xfrm>
            <a:off x="7452320" y="2787529"/>
            <a:ext cx="0" cy="346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D9B9F-D96C-49D8-82A7-F33A05CBFA6E}"/>
              </a:ext>
            </a:extLst>
          </p:cNvPr>
          <p:cNvSpPr>
            <a:spLocks noGrp="1"/>
          </p:cNvSpPr>
          <p:nvPr>
            <p:ph type="title" idx="4294967295"/>
          </p:nvPr>
        </p:nvSpPr>
        <p:spPr>
          <a:xfrm>
            <a:off x="0" y="846138"/>
            <a:ext cx="6345238" cy="709612"/>
          </a:xfrm>
        </p:spPr>
        <p:txBody>
          <a:bodyPr>
            <a:normAutofit fontScale="90000"/>
          </a:bodyPr>
          <a:lstStyle/>
          <a:p>
            <a:r>
              <a:rPr lang="en-US" dirty="0"/>
              <a:t>Numeric and categorical variables</a:t>
            </a:r>
            <a:endParaRPr lang="en-IN" dirty="0"/>
          </a:p>
        </p:txBody>
      </p:sp>
      <p:graphicFrame>
        <p:nvGraphicFramePr>
          <p:cNvPr id="6" name="Table 5">
            <a:extLst>
              <a:ext uri="{FF2B5EF4-FFF2-40B4-BE49-F238E27FC236}">
                <a16:creationId xmlns:a16="http://schemas.microsoft.com/office/drawing/2014/main" id="{144B118C-82CF-406D-A2C7-FFD9E9D23F90}"/>
              </a:ext>
            </a:extLst>
          </p:cNvPr>
          <p:cNvGraphicFramePr>
            <a:graphicFrameLocks noGrp="1"/>
          </p:cNvGraphicFramePr>
          <p:nvPr>
            <p:extLst>
              <p:ext uri="{D42A27DB-BD31-4B8C-83A1-F6EECF244321}">
                <p14:modId xmlns:p14="http://schemas.microsoft.com/office/powerpoint/2010/main" val="3315001639"/>
              </p:ext>
            </p:extLst>
          </p:nvPr>
        </p:nvGraphicFramePr>
        <p:xfrm>
          <a:off x="1102677" y="2564904"/>
          <a:ext cx="5868670" cy="2737549"/>
        </p:xfrm>
        <a:graphic>
          <a:graphicData uri="http://schemas.openxmlformats.org/drawingml/2006/table">
            <a:tbl>
              <a:tblPr firstRow="1" firstCol="1" bandRow="1">
                <a:tableStyleId>{5C22544A-7EE6-4342-B048-85BDC9FD1C3A}</a:tableStyleId>
              </a:tblPr>
              <a:tblGrid>
                <a:gridCol w="1955800">
                  <a:extLst>
                    <a:ext uri="{9D8B030D-6E8A-4147-A177-3AD203B41FA5}">
                      <a16:colId xmlns:a16="http://schemas.microsoft.com/office/drawing/2014/main" val="1783452590"/>
                    </a:ext>
                  </a:extLst>
                </a:gridCol>
                <a:gridCol w="1956435">
                  <a:extLst>
                    <a:ext uri="{9D8B030D-6E8A-4147-A177-3AD203B41FA5}">
                      <a16:colId xmlns:a16="http://schemas.microsoft.com/office/drawing/2014/main" val="1270971837"/>
                    </a:ext>
                  </a:extLst>
                </a:gridCol>
                <a:gridCol w="1956435">
                  <a:extLst>
                    <a:ext uri="{9D8B030D-6E8A-4147-A177-3AD203B41FA5}">
                      <a16:colId xmlns:a16="http://schemas.microsoft.com/office/drawing/2014/main" val="718634236"/>
                    </a:ext>
                  </a:extLst>
                </a:gridCol>
              </a:tblGrid>
              <a:tr h="576064">
                <a:tc>
                  <a:txBody>
                    <a:bodyPr/>
                    <a:lstStyle/>
                    <a:p>
                      <a:pPr algn="l">
                        <a:lnSpc>
                          <a:spcPct val="115000"/>
                        </a:lnSpc>
                        <a:spcAft>
                          <a:spcPts val="1000"/>
                        </a:spcAft>
                      </a:pPr>
                      <a:r>
                        <a:rPr lang="en-IN" sz="1100">
                          <a:effectLst/>
                        </a:rPr>
                        <a:t>           Variables</a:t>
                      </a:r>
                    </a:p>
                    <a:p>
                      <a:pPr algn="l">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Description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Data types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6633079"/>
                  </a:ext>
                </a:extLst>
              </a:tr>
              <a:tr h="504056">
                <a:tc>
                  <a:txBody>
                    <a:bodyPr/>
                    <a:lstStyle/>
                    <a:p>
                      <a:pPr algn="l">
                        <a:lnSpc>
                          <a:spcPct val="115000"/>
                        </a:lnSpc>
                        <a:spcAft>
                          <a:spcPts val="1000"/>
                        </a:spcAft>
                      </a:pPr>
                      <a:r>
                        <a:rPr lang="en-IN" sz="1100">
                          <a:effectLst/>
                        </a:rPr>
                        <a:t>                City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dirty="0">
                          <a:effectLst/>
                        </a:rPr>
                        <a:t>It is a permanent and settled place with defined boundaries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0700096"/>
                  </a:ext>
                </a:extLst>
              </a:tr>
              <a:tr h="265950">
                <a:tc>
                  <a:txBody>
                    <a:bodyPr/>
                    <a:lstStyle/>
                    <a:p>
                      <a:pPr algn="l">
                        <a:lnSpc>
                          <a:spcPct val="115000"/>
                        </a:lnSpc>
                        <a:spcAft>
                          <a:spcPts val="1000"/>
                        </a:spcAft>
                      </a:pPr>
                      <a:r>
                        <a:rPr lang="en-IN" sz="1100">
                          <a:effectLst/>
                        </a:rPr>
                        <a:t>              NO2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dirty="0">
                          <a:effectLst/>
                        </a:rPr>
                        <a:t>        Nitrogen Dioxide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4224321"/>
                  </a:ext>
                </a:extLst>
              </a:tr>
              <a:tr h="265950">
                <a:tc>
                  <a:txBody>
                    <a:bodyPr/>
                    <a:lstStyle/>
                    <a:p>
                      <a:pPr algn="l">
                        <a:lnSpc>
                          <a:spcPct val="115000"/>
                        </a:lnSpc>
                        <a:spcAft>
                          <a:spcPts val="1000"/>
                        </a:spcAft>
                      </a:pPr>
                      <a:r>
                        <a:rPr lang="en-IN" sz="1100">
                          <a:effectLst/>
                        </a:rPr>
                        <a:t>              NOx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Nitrogen oxide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2244551"/>
                  </a:ext>
                </a:extLst>
              </a:tr>
              <a:tr h="265950">
                <a:tc>
                  <a:txBody>
                    <a:bodyPr/>
                    <a:lstStyle/>
                    <a:p>
                      <a:pPr algn="l">
                        <a:lnSpc>
                          <a:spcPct val="115000"/>
                        </a:lnSpc>
                        <a:spcAft>
                          <a:spcPts val="1000"/>
                        </a:spcAft>
                      </a:pPr>
                      <a:r>
                        <a:rPr lang="en-IN" sz="1100">
                          <a:effectLst/>
                        </a:rPr>
                        <a:t>             NH3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Ammonia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1898759"/>
                  </a:ext>
                </a:extLst>
              </a:tr>
              <a:tr h="265950">
                <a:tc>
                  <a:txBody>
                    <a:bodyPr/>
                    <a:lstStyle/>
                    <a:p>
                      <a:pPr algn="l">
                        <a:lnSpc>
                          <a:spcPct val="115000"/>
                        </a:lnSpc>
                        <a:spcAft>
                          <a:spcPts val="1000"/>
                        </a:spcAft>
                      </a:pPr>
                      <a:r>
                        <a:rPr lang="en-IN" sz="1100">
                          <a:effectLst/>
                        </a:rPr>
                        <a:t>             CO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Carbon monoxide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358623"/>
                  </a:ext>
                </a:extLst>
              </a:tr>
              <a:tr h="265950">
                <a:tc>
                  <a:txBody>
                    <a:bodyPr/>
                    <a:lstStyle/>
                    <a:p>
                      <a:pPr algn="l">
                        <a:lnSpc>
                          <a:spcPct val="115000"/>
                        </a:lnSpc>
                        <a:spcAft>
                          <a:spcPts val="1000"/>
                        </a:spcAft>
                      </a:pPr>
                      <a:r>
                        <a:rPr lang="en-IN" sz="1100">
                          <a:effectLst/>
                        </a:rPr>
                        <a:t>             SO2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Sulphur Dioxide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2658164"/>
                  </a:ext>
                </a:extLst>
              </a:tr>
              <a:tr h="265950">
                <a:tc>
                  <a:txBody>
                    <a:bodyPr/>
                    <a:lstStyle/>
                    <a:p>
                      <a:pPr algn="l">
                        <a:lnSpc>
                          <a:spcPct val="115000"/>
                        </a:lnSpc>
                        <a:spcAft>
                          <a:spcPts val="1000"/>
                        </a:spcAft>
                      </a:pPr>
                      <a:r>
                        <a:rPr lang="en-IN" sz="1100">
                          <a:effectLst/>
                        </a:rPr>
                        <a:t>             O3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Ozone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dirty="0">
                          <a:effectLst/>
                        </a:rPr>
                        <a:t>             Float64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8559281"/>
                  </a:ext>
                </a:extLst>
              </a:tr>
            </a:tbl>
          </a:graphicData>
        </a:graphic>
      </p:graphicFrame>
    </p:spTree>
    <p:extLst>
      <p:ext uri="{BB962C8B-B14F-4D97-AF65-F5344CB8AC3E}">
        <p14:creationId xmlns:p14="http://schemas.microsoft.com/office/powerpoint/2010/main" val="194800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FFDE-50AB-4A53-9682-4D2F34849496}"/>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0BE4B12D-A960-47FF-89D5-DF3D3C12F749}"/>
              </a:ext>
            </a:extLst>
          </p:cNvPr>
          <p:cNvGraphicFramePr>
            <a:graphicFrameLocks noGrp="1"/>
          </p:cNvGraphicFramePr>
          <p:nvPr>
            <p:extLst>
              <p:ext uri="{D42A27DB-BD31-4B8C-83A1-F6EECF244321}">
                <p14:modId xmlns:p14="http://schemas.microsoft.com/office/powerpoint/2010/main" val="1181920874"/>
              </p:ext>
            </p:extLst>
          </p:nvPr>
        </p:nvGraphicFramePr>
        <p:xfrm>
          <a:off x="270407" y="332656"/>
          <a:ext cx="8424937" cy="3197892"/>
        </p:xfrm>
        <a:graphic>
          <a:graphicData uri="http://schemas.openxmlformats.org/drawingml/2006/table">
            <a:tbl>
              <a:tblPr firstRow="1" firstCol="1" bandRow="1" bandCol="1">
                <a:tableStyleId>{5C22544A-7EE6-4342-B048-85BDC9FD1C3A}</a:tableStyleId>
              </a:tblPr>
              <a:tblGrid>
                <a:gridCol w="2312728">
                  <a:extLst>
                    <a:ext uri="{9D8B030D-6E8A-4147-A177-3AD203B41FA5}">
                      <a16:colId xmlns:a16="http://schemas.microsoft.com/office/drawing/2014/main" val="2867939106"/>
                    </a:ext>
                  </a:extLst>
                </a:gridCol>
                <a:gridCol w="3380988">
                  <a:extLst>
                    <a:ext uri="{9D8B030D-6E8A-4147-A177-3AD203B41FA5}">
                      <a16:colId xmlns:a16="http://schemas.microsoft.com/office/drawing/2014/main" val="2038257032"/>
                    </a:ext>
                  </a:extLst>
                </a:gridCol>
                <a:gridCol w="2731221">
                  <a:extLst>
                    <a:ext uri="{9D8B030D-6E8A-4147-A177-3AD203B41FA5}">
                      <a16:colId xmlns:a16="http://schemas.microsoft.com/office/drawing/2014/main" val="719060918"/>
                    </a:ext>
                  </a:extLst>
                </a:gridCol>
              </a:tblGrid>
              <a:tr h="339224">
                <a:tc>
                  <a:txBody>
                    <a:bodyPr/>
                    <a:lstStyle/>
                    <a:p>
                      <a:pPr algn="l">
                        <a:lnSpc>
                          <a:spcPct val="115000"/>
                        </a:lnSpc>
                        <a:spcAft>
                          <a:spcPts val="1000"/>
                        </a:spcAft>
                      </a:pPr>
                      <a:r>
                        <a:rPr lang="en-IN" sz="1100">
                          <a:effectLst/>
                        </a:rPr>
                        <a:t>         Benzene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Chemical compound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80680"/>
                  </a:ext>
                </a:extLst>
              </a:tr>
              <a:tr h="339339">
                <a:tc>
                  <a:txBody>
                    <a:bodyPr/>
                    <a:lstStyle/>
                    <a:p>
                      <a:pPr algn="l">
                        <a:lnSpc>
                          <a:spcPct val="115000"/>
                        </a:lnSpc>
                        <a:spcAft>
                          <a:spcPts val="1000"/>
                        </a:spcAft>
                      </a:pPr>
                      <a:r>
                        <a:rPr lang="en-IN" sz="1100">
                          <a:effectLst/>
                        </a:rPr>
                        <a:t>         Toluene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Colourless and flammable liquid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2540117"/>
                  </a:ext>
                </a:extLst>
              </a:tr>
              <a:tr h="339339">
                <a:tc>
                  <a:txBody>
                    <a:bodyPr/>
                    <a:lstStyle/>
                    <a:p>
                      <a:pPr algn="l">
                        <a:lnSpc>
                          <a:spcPct val="115000"/>
                        </a:lnSpc>
                        <a:spcAft>
                          <a:spcPts val="1000"/>
                        </a:spcAft>
                      </a:pPr>
                      <a:r>
                        <a:rPr lang="en-IN" sz="1100">
                          <a:effectLst/>
                        </a:rPr>
                        <a:t>          Xylene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Xylol or dimethylbenzene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3108044"/>
                  </a:ext>
                </a:extLst>
              </a:tr>
              <a:tr h="180928">
                <a:tc>
                  <a:txBody>
                    <a:bodyPr/>
                    <a:lstStyle/>
                    <a:p>
                      <a:pPr algn="l">
                        <a:lnSpc>
                          <a:spcPct val="115000"/>
                        </a:lnSpc>
                        <a:spcAft>
                          <a:spcPts val="1000"/>
                        </a:spcAft>
                      </a:pPr>
                      <a:r>
                        <a:rPr lang="en-IN" sz="1100">
                          <a:effectLst/>
                        </a:rPr>
                        <a:t>           AQI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Air Quality Index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640602"/>
                  </a:ext>
                </a:extLst>
              </a:tr>
              <a:tr h="339339">
                <a:tc>
                  <a:txBody>
                    <a:bodyPr/>
                    <a:lstStyle/>
                    <a:p>
                      <a:pPr algn="l">
                        <a:lnSpc>
                          <a:spcPct val="115000"/>
                        </a:lnSpc>
                        <a:spcAft>
                          <a:spcPts val="1000"/>
                        </a:spcAft>
                      </a:pPr>
                      <a:r>
                        <a:rPr lang="en-IN" sz="1100">
                          <a:effectLst/>
                        </a:rPr>
                        <a:t>      AQI bucket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For general public to know air quality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5564615"/>
                  </a:ext>
                </a:extLst>
              </a:tr>
              <a:tr h="805656">
                <a:tc>
                  <a:txBody>
                    <a:bodyPr/>
                    <a:lstStyle/>
                    <a:p>
                      <a:pPr algn="l">
                        <a:lnSpc>
                          <a:spcPct val="115000"/>
                        </a:lnSpc>
                        <a:spcAft>
                          <a:spcPts val="1000"/>
                        </a:spcAft>
                      </a:pPr>
                      <a:r>
                        <a:rPr lang="en-IN" sz="1100">
                          <a:effectLst/>
                        </a:rPr>
                        <a:t>       Station 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It is a practice of networks</a:t>
                      </a:r>
                    </a:p>
                    <a:p>
                      <a:pPr algn="l">
                        <a:lnSpc>
                          <a:spcPct val="115000"/>
                        </a:lnSpc>
                        <a:spcAft>
                          <a:spcPts val="1000"/>
                        </a:spcAft>
                      </a:pPr>
                      <a:r>
                        <a:rPr lang="en-IN" sz="1100">
                          <a:effectLst/>
                        </a:rPr>
                        <a:t>Identifying themselves on air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0946542"/>
                  </a:ext>
                </a:extLst>
              </a:tr>
              <a:tr h="339339">
                <a:tc>
                  <a:txBody>
                    <a:bodyPr/>
                    <a:lstStyle/>
                    <a:p>
                      <a:pPr algn="l">
                        <a:lnSpc>
                          <a:spcPct val="115000"/>
                        </a:lnSpc>
                        <a:spcAft>
                          <a:spcPts val="1000"/>
                        </a:spcAft>
                      </a:pPr>
                      <a:r>
                        <a:rPr lang="en-IN" sz="1100">
                          <a:effectLst/>
                        </a:rPr>
                        <a:t>      StationName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Specifies the railway station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9793455"/>
                  </a:ext>
                </a:extLst>
              </a:tr>
              <a:tr h="514728">
                <a:tc>
                  <a:txBody>
                    <a:bodyPr/>
                    <a:lstStyle/>
                    <a:p>
                      <a:pPr algn="l">
                        <a:lnSpc>
                          <a:spcPct val="115000"/>
                        </a:lnSpc>
                        <a:spcAft>
                          <a:spcPts val="1000"/>
                        </a:spcAft>
                      </a:pPr>
                      <a:r>
                        <a:rPr lang="en-IN" sz="1100">
                          <a:effectLst/>
                        </a:rPr>
                        <a:t>         State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a:effectLst/>
                        </a:rPr>
                        <a:t>Its territory, the area of geographical boundaries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IN" sz="1100" dirty="0">
                          <a:effectLst/>
                        </a:rPr>
                        <a:t>          Object</a:t>
                      </a:r>
                    </a:p>
                    <a:p>
                      <a:pPr algn="l">
                        <a:lnSpc>
                          <a:spcPct val="115000"/>
                        </a:lnSpc>
                        <a:spcAft>
                          <a:spcPts val="10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2784076"/>
                  </a:ext>
                </a:extLst>
              </a:tr>
            </a:tbl>
          </a:graphicData>
        </a:graphic>
      </p:graphicFrame>
      <p:graphicFrame>
        <p:nvGraphicFramePr>
          <p:cNvPr id="4" name="Table 3">
            <a:extLst>
              <a:ext uri="{FF2B5EF4-FFF2-40B4-BE49-F238E27FC236}">
                <a16:creationId xmlns:a16="http://schemas.microsoft.com/office/drawing/2014/main" id="{F9D7D1C4-5120-4F33-B4B7-9EA8131C4430}"/>
              </a:ext>
            </a:extLst>
          </p:cNvPr>
          <p:cNvGraphicFramePr>
            <a:graphicFrameLocks noGrp="1"/>
          </p:cNvGraphicFramePr>
          <p:nvPr>
            <p:extLst>
              <p:ext uri="{D42A27DB-BD31-4B8C-83A1-F6EECF244321}">
                <p14:modId xmlns:p14="http://schemas.microsoft.com/office/powerpoint/2010/main" val="833234899"/>
              </p:ext>
            </p:extLst>
          </p:nvPr>
        </p:nvGraphicFramePr>
        <p:xfrm>
          <a:off x="270406" y="3688797"/>
          <a:ext cx="8424937" cy="3115631"/>
        </p:xfrm>
        <a:graphic>
          <a:graphicData uri="http://schemas.openxmlformats.org/drawingml/2006/table">
            <a:tbl>
              <a:tblPr firstRow="1" firstCol="1" bandRow="1">
                <a:tableStyleId>{5C22544A-7EE6-4342-B048-85BDC9FD1C3A}</a:tableStyleId>
              </a:tblPr>
              <a:tblGrid>
                <a:gridCol w="2095315">
                  <a:extLst>
                    <a:ext uri="{9D8B030D-6E8A-4147-A177-3AD203B41FA5}">
                      <a16:colId xmlns:a16="http://schemas.microsoft.com/office/drawing/2014/main" val="1909077577"/>
                    </a:ext>
                  </a:extLst>
                </a:gridCol>
                <a:gridCol w="3100767">
                  <a:extLst>
                    <a:ext uri="{9D8B030D-6E8A-4147-A177-3AD203B41FA5}">
                      <a16:colId xmlns:a16="http://schemas.microsoft.com/office/drawing/2014/main" val="1236707207"/>
                    </a:ext>
                  </a:extLst>
                </a:gridCol>
                <a:gridCol w="3228855">
                  <a:extLst>
                    <a:ext uri="{9D8B030D-6E8A-4147-A177-3AD203B41FA5}">
                      <a16:colId xmlns:a16="http://schemas.microsoft.com/office/drawing/2014/main" val="3000469676"/>
                    </a:ext>
                  </a:extLst>
                </a:gridCol>
              </a:tblGrid>
              <a:tr h="432048">
                <a:tc>
                  <a:txBody>
                    <a:bodyPr/>
                    <a:lstStyle/>
                    <a:p>
                      <a:pPr>
                        <a:lnSpc>
                          <a:spcPct val="115000"/>
                        </a:lnSpc>
                        <a:spcAft>
                          <a:spcPts val="1000"/>
                        </a:spcAft>
                      </a:pPr>
                      <a:r>
                        <a:rPr lang="en-IN" sz="1100">
                          <a:effectLst/>
                        </a:rPr>
                        <a:t>          Region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dirty="0">
                          <a:effectLst/>
                        </a:rPr>
                        <a:t>It can be defined by natural or artificial features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dirty="0">
                          <a:effectLst/>
                        </a:rPr>
                        <a:t>          Object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262402"/>
                  </a:ext>
                </a:extLst>
              </a:tr>
              <a:tr h="415138">
                <a:tc>
                  <a:txBody>
                    <a:bodyPr/>
                    <a:lstStyle/>
                    <a:p>
                      <a:pPr>
                        <a:lnSpc>
                          <a:spcPct val="115000"/>
                        </a:lnSpc>
                        <a:spcAft>
                          <a:spcPts val="1000"/>
                        </a:spcAft>
                      </a:pPr>
                      <a:r>
                        <a:rPr lang="en-IN" sz="1100">
                          <a:effectLst/>
                        </a:rPr>
                        <a:t>          Month</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A measurement of 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0672135"/>
                  </a:ext>
                </a:extLst>
              </a:tr>
              <a:tr h="648072">
                <a:tc>
                  <a:txBody>
                    <a:bodyPr/>
                    <a:lstStyle/>
                    <a:p>
                      <a:pPr>
                        <a:lnSpc>
                          <a:spcPct val="115000"/>
                        </a:lnSpc>
                        <a:spcAft>
                          <a:spcPts val="1000"/>
                        </a:spcAft>
                      </a:pPr>
                      <a:r>
                        <a:rPr lang="en-IN" sz="1100" dirty="0">
                          <a:effectLst/>
                        </a:rPr>
                        <a:t>          Season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It is a period of a year that is distributed by special climate conditions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1957367"/>
                  </a:ext>
                </a:extLst>
              </a:tr>
              <a:tr h="455572">
                <a:tc>
                  <a:txBody>
                    <a:bodyPr/>
                    <a:lstStyle/>
                    <a:p>
                      <a:pPr>
                        <a:lnSpc>
                          <a:spcPct val="115000"/>
                        </a:lnSpc>
                        <a:spcAft>
                          <a:spcPts val="1000"/>
                        </a:spcAft>
                      </a:pPr>
                      <a:r>
                        <a:rPr lang="en-IN" sz="1100" dirty="0">
                          <a:effectLst/>
                        </a:rPr>
                        <a:t>       Weekend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The end of the week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2262200"/>
                  </a:ext>
                </a:extLst>
              </a:tr>
              <a:tr h="480532">
                <a:tc>
                  <a:txBody>
                    <a:bodyPr/>
                    <a:lstStyle/>
                    <a:p>
                      <a:pPr>
                        <a:lnSpc>
                          <a:spcPct val="115000"/>
                        </a:lnSpc>
                        <a:spcAft>
                          <a:spcPts val="1000"/>
                        </a:spcAft>
                      </a:pPr>
                      <a:r>
                        <a:rPr lang="en-IN" sz="1100">
                          <a:effectLst/>
                        </a:rPr>
                        <a:t>     AQ acceptability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To develop a multi-construct framework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Object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0170305"/>
                  </a:ext>
                </a:extLst>
              </a:tr>
              <a:tr h="504056">
                <a:tc>
                  <a:txBody>
                    <a:bodyPr/>
                    <a:lstStyle/>
                    <a:p>
                      <a:pPr>
                        <a:lnSpc>
                          <a:spcPct val="115000"/>
                        </a:lnSpc>
                        <a:spcAft>
                          <a:spcPts val="1000"/>
                        </a:spcAft>
                      </a:pPr>
                      <a:r>
                        <a:rPr lang="en-IN" sz="1100" dirty="0">
                          <a:effectLst/>
                        </a:rPr>
                        <a:t>          Year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A period of twelve months from any special 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Int64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0337829"/>
                  </a:ext>
                </a:extLst>
              </a:tr>
              <a:tr h="108230">
                <a:tc>
                  <a:txBody>
                    <a:bodyPr/>
                    <a:lstStyle/>
                    <a:p>
                      <a:pPr>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447436"/>
                  </a:ext>
                </a:extLst>
              </a:tr>
            </a:tbl>
          </a:graphicData>
        </a:graphic>
      </p:graphicFrame>
      <p:sp>
        <p:nvSpPr>
          <p:cNvPr id="5" name="Rectangle 1">
            <a:extLst>
              <a:ext uri="{FF2B5EF4-FFF2-40B4-BE49-F238E27FC236}">
                <a16:creationId xmlns:a16="http://schemas.microsoft.com/office/drawing/2014/main" id="{538289EA-C7FD-419F-956F-9504D3757FAE}"/>
              </a:ext>
            </a:extLst>
          </p:cNvPr>
          <p:cNvSpPr>
            <a:spLocks noChangeArrowheads="1"/>
          </p:cNvSpPr>
          <p:nvPr/>
        </p:nvSpPr>
        <p:spPr bwMode="auto">
          <a:xfrm>
            <a:off x="7167154" y="1611387"/>
            <a:ext cx="6201872" cy="47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6275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118" y="735106"/>
            <a:ext cx="7540322" cy="2928470"/>
          </a:xfrm>
        </p:spPr>
        <p:txBody>
          <a:bodyPr vert="horz" lIns="91440" tIns="45720" rIns="91440" bIns="45720" rtlCol="0" anchor="b">
            <a:normAutofit/>
          </a:bodyPr>
          <a:lstStyle/>
          <a:p>
            <a:pPr marL="0" indent="0" algn="l">
              <a:lnSpc>
                <a:spcPct val="90000"/>
              </a:lnSpc>
            </a:pPr>
            <a:r>
              <a:rPr lang="en-US" sz="4200" kern="1200" dirty="0">
                <a:solidFill>
                  <a:srgbClr val="FFFFFF"/>
                </a:solidFill>
                <a:latin typeface="+mj-lt"/>
                <a:ea typeface="+mj-ea"/>
                <a:cs typeface="+mj-cs"/>
              </a:rPr>
              <a:t>Preliminary Visualizations</a:t>
            </a:r>
          </a:p>
        </p:txBody>
      </p:sp>
      <p:pic>
        <p:nvPicPr>
          <p:cNvPr id="9" name="Picture 8" descr="Graphical user interface&#10;&#10;Description automatically generated with medium confidence">
            <a:extLst>
              <a:ext uri="{FF2B5EF4-FFF2-40B4-BE49-F238E27FC236}">
                <a16:creationId xmlns:a16="http://schemas.microsoft.com/office/drawing/2014/main" id="{60605B6D-466E-4BDE-B6CB-4DB85B72A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39" y="1268760"/>
            <a:ext cx="7413522" cy="4114504"/>
          </a:xfrm>
          <a:prstGeom prst="rect">
            <a:avLst/>
          </a:prstGeom>
        </p:spPr>
      </p:pic>
    </p:spTree>
    <p:extLst>
      <p:ext uri="{BB962C8B-B14F-4D97-AF65-F5344CB8AC3E}">
        <p14:creationId xmlns:p14="http://schemas.microsoft.com/office/powerpoint/2010/main" val="125110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001" y="627398"/>
            <a:ext cx="7421963" cy="1033669"/>
          </a:xfrm>
        </p:spPr>
        <p:txBody>
          <a:bodyPr>
            <a:normAutofit/>
          </a:bodyPr>
          <a:lstStyle/>
          <a:p>
            <a:pPr>
              <a:lnSpc>
                <a:spcPct val="90000"/>
              </a:lnSpc>
            </a:pPr>
            <a:r>
              <a:rPr lang="en-US" sz="3200" dirty="0">
                <a:solidFill>
                  <a:schemeClr val="bg1"/>
                </a:solidFill>
              </a:rPr>
              <a:t>Correlation</a:t>
            </a:r>
            <a:endParaRPr lang="en-IN" sz="3200" dirty="0">
              <a:solidFill>
                <a:schemeClr val="bg1"/>
              </a:solidFill>
            </a:endParaRPr>
          </a:p>
        </p:txBody>
      </p:sp>
      <p:graphicFrame>
        <p:nvGraphicFramePr>
          <p:cNvPr id="15" name="Diagram 14">
            <a:extLst>
              <a:ext uri="{FF2B5EF4-FFF2-40B4-BE49-F238E27FC236}">
                <a16:creationId xmlns:a16="http://schemas.microsoft.com/office/drawing/2014/main" id="{34B8EA4D-B1FC-4BD2-A59C-F0769B11C3F2}"/>
              </a:ext>
            </a:extLst>
          </p:cNvPr>
          <p:cNvGraphicFramePr/>
          <p:nvPr/>
        </p:nvGraphicFramePr>
        <p:xfrm>
          <a:off x="3338732" y="4425484"/>
          <a:ext cx="2628900" cy="525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6D19EB9-D9E2-4201-801B-10ED1CFD4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648" y="2852936"/>
            <a:ext cx="6048671" cy="3456384"/>
          </a:xfrm>
          <a:prstGeom prst="rect">
            <a:avLst/>
          </a:prstGeom>
        </p:spPr>
      </p:pic>
      <p:sp>
        <p:nvSpPr>
          <p:cNvPr id="7" name="TextBox 6">
            <a:extLst>
              <a:ext uri="{FF2B5EF4-FFF2-40B4-BE49-F238E27FC236}">
                <a16:creationId xmlns:a16="http://schemas.microsoft.com/office/drawing/2014/main" id="{9302592C-1A83-4C65-96C6-03EDA2BF7E97}"/>
              </a:ext>
            </a:extLst>
          </p:cNvPr>
          <p:cNvSpPr txBox="1"/>
          <p:nvPr/>
        </p:nvSpPr>
        <p:spPr>
          <a:xfrm>
            <a:off x="1259632" y="1140005"/>
            <a:ext cx="7668344" cy="1477328"/>
          </a:xfrm>
          <a:prstGeom prst="rect">
            <a:avLst/>
          </a:prstGeom>
          <a:noFill/>
        </p:spPr>
        <p:txBody>
          <a:bodyPr wrap="square">
            <a:spAutoFit/>
          </a:bodyPr>
          <a:lstStyle/>
          <a:p>
            <a:r>
              <a:rPr lang="en-US" sz="1800" dirty="0">
                <a:solidFill>
                  <a:srgbClr val="00B050"/>
                </a:solidFill>
              </a:rPr>
              <a:t>Ques. Are some data elements highly corelated with each other?</a:t>
            </a:r>
          </a:p>
          <a:p>
            <a:endParaRPr lang="en-US" sz="1800" dirty="0">
              <a:solidFill>
                <a:srgbClr val="00B050"/>
              </a:solidFill>
            </a:endParaRPr>
          </a:p>
          <a:p>
            <a:r>
              <a:rPr lang="en-US" sz="1800" dirty="0"/>
              <a:t>Answer.  Yes, from correlation table, it is clear that data few columns are highly correlated with each other and shows positive relationship.</a:t>
            </a:r>
          </a:p>
        </p:txBody>
      </p:sp>
    </p:spTree>
    <p:extLst>
      <p:ext uri="{BB962C8B-B14F-4D97-AF65-F5344CB8AC3E}">
        <p14:creationId xmlns:p14="http://schemas.microsoft.com/office/powerpoint/2010/main" val="524682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0648"/>
            <a:ext cx="7421963" cy="688258"/>
          </a:xfrm>
        </p:spPr>
        <p:txBody>
          <a:bodyPr>
            <a:normAutofit fontScale="90000"/>
          </a:bodyPr>
          <a:lstStyle/>
          <a:p>
            <a:pPr>
              <a:lnSpc>
                <a:spcPct val="90000"/>
              </a:lnSpc>
            </a:pPr>
            <a:r>
              <a:rPr lang="en-US" sz="3200" dirty="0">
                <a:solidFill>
                  <a:srgbClr val="00B050"/>
                </a:solidFill>
              </a:rPr>
              <a:t>Missing</a:t>
            </a:r>
            <a:r>
              <a:rPr lang="en-US" sz="3200" dirty="0">
                <a:solidFill>
                  <a:srgbClr val="FFFFFF"/>
                </a:solidFill>
              </a:rPr>
              <a:t> </a:t>
            </a:r>
            <a:r>
              <a:rPr lang="en-US" sz="3200" dirty="0">
                <a:solidFill>
                  <a:srgbClr val="00B050"/>
                </a:solidFill>
              </a:rPr>
              <a:t>and</a:t>
            </a:r>
            <a:r>
              <a:rPr lang="en-US" sz="3200" dirty="0">
                <a:solidFill>
                  <a:srgbClr val="FFFFFF"/>
                </a:solidFill>
              </a:rPr>
              <a:t> </a:t>
            </a:r>
            <a:r>
              <a:rPr lang="en-US" sz="3200" dirty="0">
                <a:solidFill>
                  <a:srgbClr val="00B050"/>
                </a:solidFill>
              </a:rPr>
              <a:t>Invalid</a:t>
            </a:r>
            <a:r>
              <a:rPr lang="en-US" sz="3200" dirty="0">
                <a:solidFill>
                  <a:srgbClr val="FFFFFF"/>
                </a:solidFill>
              </a:rPr>
              <a:t> </a:t>
            </a:r>
            <a:r>
              <a:rPr lang="en-US" sz="3200" dirty="0">
                <a:solidFill>
                  <a:srgbClr val="00B050"/>
                </a:solidFill>
              </a:rPr>
              <a:t>records</a:t>
            </a:r>
            <a:r>
              <a:rPr lang="en-US" sz="3200" dirty="0">
                <a:solidFill>
                  <a:srgbClr val="FFFFFF"/>
                </a:solidFill>
              </a:rPr>
              <a:t> </a:t>
            </a:r>
            <a:r>
              <a:rPr lang="en-US" sz="3200" dirty="0">
                <a:solidFill>
                  <a:srgbClr val="00B050"/>
                </a:solidFill>
              </a:rPr>
              <a:t>of</a:t>
            </a:r>
            <a:r>
              <a:rPr lang="en-US" sz="3200" dirty="0">
                <a:solidFill>
                  <a:srgbClr val="FFFFFF"/>
                </a:solidFill>
              </a:rPr>
              <a:t> </a:t>
            </a:r>
            <a:r>
              <a:rPr lang="en-US" sz="3200" dirty="0">
                <a:solidFill>
                  <a:srgbClr val="00B050"/>
                </a:solidFill>
              </a:rPr>
              <a:t>dataset</a:t>
            </a:r>
            <a:endParaRPr lang="en-IN" sz="3200" dirty="0">
              <a:solidFill>
                <a:srgbClr val="00B050"/>
              </a:solidFill>
            </a:endParaRPr>
          </a:p>
        </p:txBody>
      </p:sp>
      <p:pic>
        <p:nvPicPr>
          <p:cNvPr id="6" name="Content Placeholder 5">
            <a:extLst>
              <a:ext uri="{FF2B5EF4-FFF2-40B4-BE49-F238E27FC236}">
                <a16:creationId xmlns:a16="http://schemas.microsoft.com/office/drawing/2014/main" id="{9D1B1C39-3656-4A4F-9C7B-5DCA4D572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908376"/>
            <a:ext cx="4608512" cy="4112912"/>
          </a:xfrm>
        </p:spPr>
      </p:pic>
      <p:graphicFrame>
        <p:nvGraphicFramePr>
          <p:cNvPr id="15" name="Diagram 14">
            <a:extLst>
              <a:ext uri="{FF2B5EF4-FFF2-40B4-BE49-F238E27FC236}">
                <a16:creationId xmlns:a16="http://schemas.microsoft.com/office/drawing/2014/main" id="{34B8EA4D-B1FC-4BD2-A59C-F0769B11C3F2}"/>
              </a:ext>
            </a:extLst>
          </p:cNvPr>
          <p:cNvGraphicFramePr/>
          <p:nvPr>
            <p:extLst>
              <p:ext uri="{D42A27DB-BD31-4B8C-83A1-F6EECF244321}">
                <p14:modId xmlns:p14="http://schemas.microsoft.com/office/powerpoint/2010/main" val="2460605770"/>
              </p:ext>
            </p:extLst>
          </p:nvPr>
        </p:nvGraphicFramePr>
        <p:xfrm>
          <a:off x="3338732" y="4425484"/>
          <a:ext cx="2628900" cy="52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D38E401D-1773-4D7E-86F9-785B259CAF8D}"/>
              </a:ext>
            </a:extLst>
          </p:cNvPr>
          <p:cNvSpPr txBox="1"/>
          <p:nvPr/>
        </p:nvSpPr>
        <p:spPr>
          <a:xfrm>
            <a:off x="0" y="1077379"/>
            <a:ext cx="7993464" cy="830997"/>
          </a:xfrm>
          <a:prstGeom prst="rect">
            <a:avLst/>
          </a:prstGeom>
          <a:noFill/>
        </p:spPr>
        <p:txBody>
          <a:bodyPr wrap="square">
            <a:spAutoFit/>
          </a:bodyPr>
          <a:lstStyle/>
          <a:p>
            <a:pPr marL="285750" indent="-285750">
              <a:buFont typeface="Wingdings" panose="05000000000000000000" pitchFamily="2" charset="2"/>
              <a:buChar char="v"/>
            </a:pPr>
            <a:r>
              <a:rPr lang="en-IN" sz="1600" dirty="0"/>
              <a:t>The Dataset contains  less number of invalid records of column .Below mentioned is the number of null values for each column.</a:t>
            </a:r>
          </a:p>
          <a:p>
            <a:pPr marL="285750" indent="-285750">
              <a:buFont typeface="Wingdings" panose="05000000000000000000" pitchFamily="2" charset="2"/>
              <a:buChar char="v"/>
            </a:pPr>
            <a:endParaRPr lang="en-IN" sz="1600" dirty="0"/>
          </a:p>
        </p:txBody>
      </p:sp>
    </p:spTree>
    <p:extLst>
      <p:ext uri="{BB962C8B-B14F-4D97-AF65-F5344CB8AC3E}">
        <p14:creationId xmlns:p14="http://schemas.microsoft.com/office/powerpoint/2010/main" val="186963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D996-7EF3-44E7-B242-7A15E36862BD}"/>
              </a:ext>
            </a:extLst>
          </p:cNvPr>
          <p:cNvSpPr>
            <a:spLocks noGrp="1"/>
          </p:cNvSpPr>
          <p:nvPr>
            <p:ph type="title"/>
          </p:nvPr>
        </p:nvSpPr>
        <p:spPr>
          <a:xfrm>
            <a:off x="594360" y="460961"/>
            <a:ext cx="7956482" cy="819355"/>
          </a:xfrm>
        </p:spPr>
        <p:txBody>
          <a:bodyPr>
            <a:normAutofit/>
          </a:bodyPr>
          <a:lstStyle/>
          <a:p>
            <a:r>
              <a:rPr lang="en-US" dirty="0">
                <a:solidFill>
                  <a:schemeClr val="accent3">
                    <a:lumMod val="40000"/>
                    <a:lumOff val="60000"/>
                  </a:schemeClr>
                </a:solidFill>
              </a:rPr>
              <a:t>Does the data has any outliers? </a:t>
            </a:r>
          </a:p>
        </p:txBody>
      </p:sp>
      <p:sp>
        <p:nvSpPr>
          <p:cNvPr id="4" name="Text Placeholder 3">
            <a:extLst>
              <a:ext uri="{FF2B5EF4-FFF2-40B4-BE49-F238E27FC236}">
                <a16:creationId xmlns:a16="http://schemas.microsoft.com/office/drawing/2014/main" id="{331F108F-B25C-4467-9CB6-0D7E8F039B7F}"/>
              </a:ext>
            </a:extLst>
          </p:cNvPr>
          <p:cNvSpPr>
            <a:spLocks noGrp="1"/>
          </p:cNvSpPr>
          <p:nvPr>
            <p:ph type="body" sz="half" idx="2"/>
          </p:nvPr>
        </p:nvSpPr>
        <p:spPr>
          <a:xfrm>
            <a:off x="251520" y="1412776"/>
            <a:ext cx="7955280" cy="746924"/>
          </a:xfrm>
        </p:spPr>
        <p:txBody>
          <a:bodyPr>
            <a:normAutofit lnSpcReduction="10000"/>
          </a:bodyPr>
          <a:lstStyle/>
          <a:p>
            <a:r>
              <a:rPr lang="en-US" dirty="0"/>
              <a:t> From the below mentioned horizontal graph, it can be clearly seen that air quality changes due to different season and the points that are far away from the continuous points and lies between 1750 and 2000 AQI are outliers</a:t>
            </a:r>
          </a:p>
        </p:txBody>
      </p:sp>
      <p:pic>
        <p:nvPicPr>
          <p:cNvPr id="5" name="Content Placeholder 4">
            <a:extLst>
              <a:ext uri="{FF2B5EF4-FFF2-40B4-BE49-F238E27FC236}">
                <a16:creationId xmlns:a16="http://schemas.microsoft.com/office/drawing/2014/main" id="{837E154E-612C-4786-89E0-BFC4C4F6A508}"/>
              </a:ext>
            </a:extLst>
          </p:cNvPr>
          <p:cNvPicPr>
            <a:picLocks noChangeAspect="1"/>
          </p:cNvPicPr>
          <p:nvPr/>
        </p:nvPicPr>
        <p:blipFill>
          <a:blip r:embed="rId2"/>
          <a:stretch>
            <a:fillRect/>
          </a:stretch>
        </p:blipFill>
        <p:spPr>
          <a:xfrm>
            <a:off x="1366837" y="2386012"/>
            <a:ext cx="6410325" cy="3686175"/>
          </a:xfrm>
          <a:prstGeom prst="rect">
            <a:avLst/>
          </a:prstGeom>
        </p:spPr>
      </p:pic>
    </p:spTree>
    <p:extLst>
      <p:ext uri="{BB962C8B-B14F-4D97-AF65-F5344CB8AC3E}">
        <p14:creationId xmlns:p14="http://schemas.microsoft.com/office/powerpoint/2010/main" val="171777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756F-0ED6-4DD6-84F2-D09E6B6ABE5E}"/>
              </a:ext>
            </a:extLst>
          </p:cNvPr>
          <p:cNvSpPr>
            <a:spLocks noGrp="1"/>
          </p:cNvSpPr>
          <p:nvPr>
            <p:ph type="title"/>
          </p:nvPr>
        </p:nvSpPr>
        <p:spPr>
          <a:xfrm>
            <a:off x="251520" y="764373"/>
            <a:ext cx="8640960" cy="1293028"/>
          </a:xfrm>
        </p:spPr>
        <p:txBody>
          <a:bodyPr>
            <a:normAutofit/>
          </a:bodyPr>
          <a:lstStyle/>
          <a:p>
            <a:pPr algn="l"/>
            <a:r>
              <a:rPr lang="en-US" sz="2000" i="1" dirty="0"/>
              <a:t>QUES. Is the data imbalanced (large number of the records represent a majority class and very few records represent </a:t>
            </a:r>
            <a:r>
              <a:rPr lang="en-US" sz="2000" dirty="0"/>
              <a:t>the minority class)?</a:t>
            </a:r>
          </a:p>
        </p:txBody>
      </p:sp>
      <p:sp>
        <p:nvSpPr>
          <p:cNvPr id="3" name="Content Placeholder 2">
            <a:extLst>
              <a:ext uri="{FF2B5EF4-FFF2-40B4-BE49-F238E27FC236}">
                <a16:creationId xmlns:a16="http://schemas.microsoft.com/office/drawing/2014/main" id="{5CD149FB-090F-4FE0-992F-0C455BB3BE93}"/>
              </a:ext>
            </a:extLst>
          </p:cNvPr>
          <p:cNvSpPr>
            <a:spLocks noGrp="1"/>
          </p:cNvSpPr>
          <p:nvPr>
            <p:ph idx="1"/>
          </p:nvPr>
        </p:nvSpPr>
        <p:spPr/>
        <p:txBody>
          <a:bodyPr/>
          <a:lstStyle/>
          <a:p>
            <a:pPr marL="0" indent="0">
              <a:buNone/>
            </a:pPr>
            <a:r>
              <a:rPr lang="en-US" dirty="0">
                <a:solidFill>
                  <a:schemeClr val="accent3">
                    <a:lumMod val="20000"/>
                    <a:lumOff val="80000"/>
                  </a:schemeClr>
                </a:solidFill>
              </a:rPr>
              <a:t>Answer. There are few records in the dataset which are imbalanced, as the observations in each entity are either having incomplete or blank values. Furthermore, numerous columns, such as city and state with division in a maximum number of records represent a majority class, while a small number of records represent a minority class. For instance, in the below horizontal bar graph AQI level has different values in the each state of India.</a:t>
            </a:r>
          </a:p>
        </p:txBody>
      </p:sp>
    </p:spTree>
    <p:extLst>
      <p:ext uri="{BB962C8B-B14F-4D97-AF65-F5344CB8AC3E}">
        <p14:creationId xmlns:p14="http://schemas.microsoft.com/office/powerpoint/2010/main" val="12513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1662B-2328-4E23-9F26-27CC3D2217B0}"/>
              </a:ext>
            </a:extLst>
          </p:cNvPr>
          <p:cNvPicPr>
            <a:picLocks noChangeAspect="1"/>
          </p:cNvPicPr>
          <p:nvPr/>
        </p:nvPicPr>
        <p:blipFill>
          <a:blip r:embed="rId2"/>
          <a:stretch>
            <a:fillRect/>
          </a:stretch>
        </p:blipFill>
        <p:spPr>
          <a:xfrm>
            <a:off x="971600" y="1556792"/>
            <a:ext cx="7488832" cy="4456070"/>
          </a:xfrm>
          <a:prstGeom prst="rect">
            <a:avLst/>
          </a:prstGeom>
        </p:spPr>
      </p:pic>
      <p:sp>
        <p:nvSpPr>
          <p:cNvPr id="2" name="Flowchart: Process 1">
            <a:extLst>
              <a:ext uri="{FF2B5EF4-FFF2-40B4-BE49-F238E27FC236}">
                <a16:creationId xmlns:a16="http://schemas.microsoft.com/office/drawing/2014/main" id="{696FF452-EEC0-46B0-B302-4EA678041994}"/>
              </a:ext>
            </a:extLst>
          </p:cNvPr>
          <p:cNvSpPr/>
          <p:nvPr/>
        </p:nvSpPr>
        <p:spPr>
          <a:xfrm>
            <a:off x="1115616" y="548680"/>
            <a:ext cx="6552728" cy="64807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of imbalance data</a:t>
            </a:r>
          </a:p>
        </p:txBody>
      </p:sp>
    </p:spTree>
    <p:extLst>
      <p:ext uri="{BB962C8B-B14F-4D97-AF65-F5344CB8AC3E}">
        <p14:creationId xmlns:p14="http://schemas.microsoft.com/office/powerpoint/2010/main" val="18104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D70D64-786B-48C5-ABDC-032B0C5B5A98}"/>
              </a:ext>
            </a:extLst>
          </p:cNvPr>
          <p:cNvSpPr txBox="1"/>
          <p:nvPr/>
        </p:nvSpPr>
        <p:spPr>
          <a:xfrm>
            <a:off x="107504" y="1556792"/>
            <a:ext cx="6840760" cy="1754326"/>
          </a:xfrm>
          <a:prstGeom prst="rect">
            <a:avLst/>
          </a:prstGeom>
          <a:noFill/>
        </p:spPr>
        <p:txBody>
          <a:bodyPr wrap="square">
            <a:spAutoFit/>
          </a:bodyPr>
          <a:lstStyle/>
          <a:p>
            <a:r>
              <a:rPr lang="en-US" dirty="0">
                <a:solidFill>
                  <a:srgbClr val="FFFF00"/>
                </a:solidFill>
              </a:rPr>
              <a:t>Ques. What are the inclusion criteria for your data?</a:t>
            </a:r>
          </a:p>
          <a:p>
            <a:endParaRPr lang="en-US" dirty="0"/>
          </a:p>
          <a:p>
            <a:r>
              <a:rPr lang="en-US" dirty="0"/>
              <a:t>Answer. The following variables are the inclusion criteria for this dataset: AQI, AQI Bucket and many gases like NO,CO, NO2, NOx, O3,which are harmful for humans and environment as well.</a:t>
            </a:r>
          </a:p>
        </p:txBody>
      </p:sp>
      <p:sp>
        <p:nvSpPr>
          <p:cNvPr id="5" name="TextBox 4">
            <a:extLst>
              <a:ext uri="{FF2B5EF4-FFF2-40B4-BE49-F238E27FC236}">
                <a16:creationId xmlns:a16="http://schemas.microsoft.com/office/drawing/2014/main" id="{09F9B98E-AD3A-4A52-B612-B169B08D7C2B}"/>
              </a:ext>
            </a:extLst>
          </p:cNvPr>
          <p:cNvSpPr txBox="1"/>
          <p:nvPr/>
        </p:nvSpPr>
        <p:spPr>
          <a:xfrm>
            <a:off x="179512" y="3429000"/>
            <a:ext cx="8856984" cy="1200329"/>
          </a:xfrm>
          <a:prstGeom prst="rect">
            <a:avLst/>
          </a:prstGeom>
          <a:noFill/>
        </p:spPr>
        <p:txBody>
          <a:bodyPr wrap="square">
            <a:spAutoFit/>
          </a:bodyPr>
          <a:lstStyle/>
          <a:p>
            <a:r>
              <a:rPr lang="en-US" sz="1800" dirty="0">
                <a:solidFill>
                  <a:srgbClr val="00B050"/>
                </a:solidFill>
              </a:rPr>
              <a:t>Ques. Is the data segmented into groups?</a:t>
            </a:r>
          </a:p>
          <a:p>
            <a:endParaRPr lang="en-US" sz="1800" dirty="0"/>
          </a:p>
          <a:p>
            <a:r>
              <a:rPr lang="en-US" sz="1800" dirty="0"/>
              <a:t>Answer. Yes, the data is classified into groupings, for example, different regions are divided into cities and states.</a:t>
            </a:r>
          </a:p>
        </p:txBody>
      </p:sp>
      <p:sp>
        <p:nvSpPr>
          <p:cNvPr id="7" name="TextBox 6">
            <a:extLst>
              <a:ext uri="{FF2B5EF4-FFF2-40B4-BE49-F238E27FC236}">
                <a16:creationId xmlns:a16="http://schemas.microsoft.com/office/drawing/2014/main" id="{C1E67A2F-2CD7-4B3A-8580-D45BA0EE00D3}"/>
              </a:ext>
            </a:extLst>
          </p:cNvPr>
          <p:cNvSpPr txBox="1"/>
          <p:nvPr/>
        </p:nvSpPr>
        <p:spPr>
          <a:xfrm>
            <a:off x="179512" y="4763814"/>
            <a:ext cx="8712968" cy="923330"/>
          </a:xfrm>
          <a:prstGeom prst="rect">
            <a:avLst/>
          </a:prstGeom>
          <a:noFill/>
        </p:spPr>
        <p:txBody>
          <a:bodyPr wrap="square">
            <a:spAutoFit/>
          </a:bodyPr>
          <a:lstStyle/>
          <a:p>
            <a:r>
              <a:rPr lang="en-US" sz="1800" dirty="0">
                <a:solidFill>
                  <a:srgbClr val="00B050"/>
                </a:solidFill>
              </a:rPr>
              <a:t>Ques. Can you generate preliminary visualizations for individual features?</a:t>
            </a:r>
          </a:p>
          <a:p>
            <a:endParaRPr lang="en-US" sz="1800" dirty="0">
              <a:solidFill>
                <a:srgbClr val="00B050"/>
              </a:solidFill>
            </a:endParaRPr>
          </a:p>
          <a:p>
            <a:r>
              <a:rPr lang="en-US" sz="1800" dirty="0"/>
              <a:t>Answer. Yes, some preliminary graphics have been added to the slides.</a:t>
            </a:r>
          </a:p>
        </p:txBody>
      </p:sp>
    </p:spTree>
    <p:extLst>
      <p:ext uri="{BB962C8B-B14F-4D97-AF65-F5344CB8AC3E}">
        <p14:creationId xmlns:p14="http://schemas.microsoft.com/office/powerpoint/2010/main" val="89815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419BB4-9492-416E-B35A-B8894B784DAD}"/>
              </a:ext>
            </a:extLst>
          </p:cNvPr>
          <p:cNvSpPr txBox="1"/>
          <p:nvPr/>
        </p:nvSpPr>
        <p:spPr>
          <a:xfrm>
            <a:off x="529381" y="2276872"/>
            <a:ext cx="3991657" cy="3582519"/>
          </a:xfrm>
          <a:prstGeom prst="rect">
            <a:avLst/>
          </a:prstGeom>
          <a:noFill/>
        </p:spPr>
        <p:txBody>
          <a:bodyPr wrap="square">
            <a:spAutoFit/>
          </a:bodyPr>
          <a:lstStyle/>
          <a:p>
            <a:pPr algn="l">
              <a:lnSpc>
                <a:spcPct val="90000"/>
              </a:lnSpc>
              <a:spcBef>
                <a:spcPts val="0"/>
              </a:spcBef>
              <a:spcAft>
                <a:spcPts val="600"/>
              </a:spcAft>
            </a:pPr>
            <a:r>
              <a:rPr lang="en-US" sz="3600" dirty="0">
                <a:solidFill>
                  <a:srgbClr val="FFFFFF"/>
                </a:solidFill>
              </a:rPr>
              <a:t>Project Proposal, Descriptive Statistics and EDA of  Air Quality in India data from 2015 to 2020</a:t>
            </a:r>
          </a:p>
        </p:txBody>
      </p:sp>
      <p:pic>
        <p:nvPicPr>
          <p:cNvPr id="3" name="Picture 2">
            <a:extLst>
              <a:ext uri="{FF2B5EF4-FFF2-40B4-BE49-F238E27FC236}">
                <a16:creationId xmlns:a16="http://schemas.microsoft.com/office/drawing/2014/main" id="{49E5FFBE-0D10-43DD-802D-76D97755F459}"/>
              </a:ext>
            </a:extLst>
          </p:cNvPr>
          <p:cNvPicPr>
            <a:picLocks noChangeAspect="1"/>
          </p:cNvPicPr>
          <p:nvPr/>
        </p:nvPicPr>
        <p:blipFill>
          <a:blip r:embed="rId2"/>
          <a:stretch>
            <a:fillRect/>
          </a:stretch>
        </p:blipFill>
        <p:spPr>
          <a:xfrm>
            <a:off x="5159475" y="692696"/>
            <a:ext cx="3456384" cy="4536504"/>
          </a:xfrm>
          <a:prstGeom prst="rect">
            <a:avLst/>
          </a:prstGeom>
        </p:spPr>
      </p:pic>
      <p:sp>
        <p:nvSpPr>
          <p:cNvPr id="8" name="TextBox 7">
            <a:extLst>
              <a:ext uri="{FF2B5EF4-FFF2-40B4-BE49-F238E27FC236}">
                <a16:creationId xmlns:a16="http://schemas.microsoft.com/office/drawing/2014/main" id="{F12F0580-757A-4ACB-A037-7ABC66DFE75B}"/>
              </a:ext>
            </a:extLst>
          </p:cNvPr>
          <p:cNvSpPr txBox="1"/>
          <p:nvPr/>
        </p:nvSpPr>
        <p:spPr>
          <a:xfrm>
            <a:off x="4427984" y="5771858"/>
            <a:ext cx="4572000" cy="1077218"/>
          </a:xfrm>
          <a:prstGeom prst="rect">
            <a:avLst/>
          </a:prstGeom>
          <a:noFill/>
        </p:spPr>
        <p:txBody>
          <a:bodyPr wrap="square">
            <a:spAutoFit/>
          </a:bodyPr>
          <a:lstStyle/>
          <a:p>
            <a:r>
              <a:rPr lang="en-US" sz="800" dirty="0">
                <a:solidFill>
                  <a:schemeClr val="tx1">
                    <a:lumMod val="50000"/>
                  </a:schemeClr>
                </a:solidFill>
              </a:rPr>
              <a:t>https://www.google.com/</a:t>
            </a:r>
            <a:r>
              <a:rPr lang="en-US" sz="800" dirty="0" err="1">
                <a:solidFill>
                  <a:schemeClr val="tx1">
                    <a:lumMod val="50000"/>
                  </a:schemeClr>
                </a:solidFill>
              </a:rPr>
              <a:t>imgres?imgurl</a:t>
            </a:r>
            <a:r>
              <a:rPr lang="en-US" sz="800" dirty="0">
                <a:solidFill>
                  <a:schemeClr val="tx1">
                    <a:lumMod val="50000"/>
                  </a:schemeClr>
                </a:solidFill>
              </a:rPr>
              <a:t>=https%3A%2F%2Fimages.financialexpress.com%2F2020%2F02%2Fpollution.jpg&amp;imgrefurl=https%3A%2F%2Fwww.financialexpress.com%2Flifestyle%2Fscience%2Findian-cities-most-polluted-in-the-world-carry-highest-level-of-deadly-micro-pollutants%2F1878723%2F&amp;tbnid=n8ZX8YDLEHBZjM&amp;vet=12ahUKEwj76ueWuIHyAhXXwqACHQlXDbgQMygoegUIARCHAg..i&amp;docid=zC-J1Evh9Oz79M&amp;w=660&amp;h=440&amp;q=air%20pollution%20in%20indian%20cities&amp;hl=</a:t>
            </a:r>
            <a:r>
              <a:rPr lang="en-US" sz="800" dirty="0" err="1">
                <a:solidFill>
                  <a:schemeClr val="tx1">
                    <a:lumMod val="50000"/>
                  </a:schemeClr>
                </a:solidFill>
              </a:rPr>
              <a:t>en-GB&amp;ved</a:t>
            </a:r>
            <a:r>
              <a:rPr lang="en-US" sz="800" dirty="0">
                <a:solidFill>
                  <a:schemeClr val="tx1">
                    <a:lumMod val="50000"/>
                  </a:schemeClr>
                </a:solidFill>
              </a:rPr>
              <a:t>=2ahUKEwj76ueWuIHyAhXXwqACHQlXDbgQMygoegUIARCHAg</a:t>
            </a:r>
          </a:p>
        </p:txBody>
      </p:sp>
    </p:spTree>
    <p:extLst>
      <p:ext uri="{BB962C8B-B14F-4D97-AF65-F5344CB8AC3E}">
        <p14:creationId xmlns:p14="http://schemas.microsoft.com/office/powerpoint/2010/main" val="1418500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37C6-A33C-4972-AA90-BD7D8479D36C}"/>
              </a:ext>
            </a:extLst>
          </p:cNvPr>
          <p:cNvSpPr>
            <a:spLocks noGrp="1"/>
          </p:cNvSpPr>
          <p:nvPr>
            <p:ph type="title"/>
          </p:nvPr>
        </p:nvSpPr>
        <p:spPr>
          <a:xfrm>
            <a:off x="-468560" y="764704"/>
            <a:ext cx="7955280" cy="1293028"/>
          </a:xfrm>
        </p:spPr>
        <p:txBody>
          <a:bodyPr/>
          <a:lstStyle/>
          <a:p>
            <a:r>
              <a:rPr lang="en-US" dirty="0"/>
              <a:t>Handling missing values</a:t>
            </a:r>
          </a:p>
        </p:txBody>
      </p:sp>
      <p:sp>
        <p:nvSpPr>
          <p:cNvPr id="3" name="Content Placeholder 2">
            <a:extLst>
              <a:ext uri="{FF2B5EF4-FFF2-40B4-BE49-F238E27FC236}">
                <a16:creationId xmlns:a16="http://schemas.microsoft.com/office/drawing/2014/main" id="{EDAE3151-038F-41B3-B0DF-B73BBF644A4E}"/>
              </a:ext>
            </a:extLst>
          </p:cNvPr>
          <p:cNvSpPr>
            <a:spLocks noGrp="1"/>
          </p:cNvSpPr>
          <p:nvPr>
            <p:ph idx="1"/>
          </p:nvPr>
        </p:nvSpPr>
        <p:spPr>
          <a:xfrm>
            <a:off x="594360" y="2194560"/>
            <a:ext cx="3905632" cy="4069080"/>
          </a:xfrm>
        </p:spPr>
        <p:txBody>
          <a:bodyPr/>
          <a:lstStyle/>
          <a:p>
            <a:r>
              <a:rPr lang="en-US" dirty="0"/>
              <a:t>The </a:t>
            </a:r>
            <a:r>
              <a:rPr lang="en-US" sz="1800" dirty="0"/>
              <a:t>dataset has a lot of missing values because a certain number of rows have small records and many missing or Nan values. Dealing with such values is an integral part of cleaning the data, which results in wrong decisions if not dealt with properly. Because these null rows have an impact on our predictions, we must remove them in order to improve our analysis experience.</a:t>
            </a:r>
          </a:p>
          <a:p>
            <a:endParaRPr lang="en-US" dirty="0"/>
          </a:p>
        </p:txBody>
      </p:sp>
      <p:pic>
        <p:nvPicPr>
          <p:cNvPr id="4" name="Picture 3">
            <a:extLst>
              <a:ext uri="{FF2B5EF4-FFF2-40B4-BE49-F238E27FC236}">
                <a16:creationId xmlns:a16="http://schemas.microsoft.com/office/drawing/2014/main" id="{68DCFDB5-40C3-4806-A74B-718C7FEEC165}"/>
              </a:ext>
            </a:extLst>
          </p:cNvPr>
          <p:cNvPicPr>
            <a:picLocks noChangeAspect="1"/>
          </p:cNvPicPr>
          <p:nvPr/>
        </p:nvPicPr>
        <p:blipFill>
          <a:blip r:embed="rId2"/>
          <a:stretch>
            <a:fillRect/>
          </a:stretch>
        </p:blipFill>
        <p:spPr>
          <a:xfrm>
            <a:off x="4860032" y="2780928"/>
            <a:ext cx="4104456" cy="2308757"/>
          </a:xfrm>
          <a:prstGeom prst="rect">
            <a:avLst/>
          </a:prstGeom>
        </p:spPr>
      </p:pic>
      <p:sp>
        <p:nvSpPr>
          <p:cNvPr id="6" name="TextBox 5">
            <a:extLst>
              <a:ext uri="{FF2B5EF4-FFF2-40B4-BE49-F238E27FC236}">
                <a16:creationId xmlns:a16="http://schemas.microsoft.com/office/drawing/2014/main" id="{83C11722-794C-41BB-B93E-84BA2BD94C46}"/>
              </a:ext>
            </a:extLst>
          </p:cNvPr>
          <p:cNvSpPr txBox="1"/>
          <p:nvPr/>
        </p:nvSpPr>
        <p:spPr>
          <a:xfrm>
            <a:off x="5156312" y="5582049"/>
            <a:ext cx="4660816" cy="230832"/>
          </a:xfrm>
          <a:prstGeom prst="rect">
            <a:avLst/>
          </a:prstGeom>
          <a:noFill/>
        </p:spPr>
        <p:txBody>
          <a:bodyPr wrap="square">
            <a:spAutoFit/>
          </a:bodyPr>
          <a:lstStyle/>
          <a:p>
            <a:r>
              <a:rPr lang="en-US" sz="900" dirty="0"/>
              <a:t>https://i.ytimg.com/vi/IvVuncU5cmw/maxresdefault.jpg</a:t>
            </a:r>
          </a:p>
        </p:txBody>
      </p:sp>
    </p:spTree>
    <p:extLst>
      <p:ext uri="{BB962C8B-B14F-4D97-AF65-F5344CB8AC3E}">
        <p14:creationId xmlns:p14="http://schemas.microsoft.com/office/powerpoint/2010/main" val="3047766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E8B9C865-BAFC-40DF-BBAD-1D340DD14C2F}"/>
              </a:ext>
            </a:extLst>
          </p:cNvPr>
          <p:cNvSpPr/>
          <p:nvPr/>
        </p:nvSpPr>
        <p:spPr>
          <a:xfrm>
            <a:off x="1331640" y="2852936"/>
            <a:ext cx="6840760" cy="18722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Data Cleaning &amp; transformation</a:t>
            </a:r>
          </a:p>
        </p:txBody>
      </p:sp>
    </p:spTree>
    <p:extLst>
      <p:ext uri="{BB962C8B-B14F-4D97-AF65-F5344CB8AC3E}">
        <p14:creationId xmlns:p14="http://schemas.microsoft.com/office/powerpoint/2010/main" val="402933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4DAD78DE-09FD-491A-A575-8B6B0BA82600}"/>
              </a:ext>
            </a:extLst>
          </p:cNvPr>
          <p:cNvSpPr/>
          <p:nvPr/>
        </p:nvSpPr>
        <p:spPr>
          <a:xfrm>
            <a:off x="292543" y="1196752"/>
            <a:ext cx="8455921" cy="85899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To check the null values “ .</a:t>
            </a:r>
            <a:r>
              <a:rPr lang="en-US" dirty="0" err="1"/>
              <a:t>isnull</a:t>
            </a:r>
            <a:r>
              <a:rPr lang="en-US" dirty="0"/>
              <a:t>().sum()”  is used to check the total number of missing values in dataset</a:t>
            </a:r>
          </a:p>
          <a:p>
            <a:pPr algn="ctr"/>
            <a:endParaRPr lang="en-US" dirty="0"/>
          </a:p>
        </p:txBody>
      </p:sp>
      <p:sp>
        <p:nvSpPr>
          <p:cNvPr id="5" name="Flowchart: Process 4">
            <a:extLst>
              <a:ext uri="{FF2B5EF4-FFF2-40B4-BE49-F238E27FC236}">
                <a16:creationId xmlns:a16="http://schemas.microsoft.com/office/drawing/2014/main" id="{6317DF74-C86B-4D0C-8BCB-49E5AB2FB8E4}"/>
              </a:ext>
            </a:extLst>
          </p:cNvPr>
          <p:cNvSpPr/>
          <p:nvPr/>
        </p:nvSpPr>
        <p:spPr>
          <a:xfrm>
            <a:off x="107504" y="2276872"/>
            <a:ext cx="8568952" cy="100811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a:t>
            </a:r>
            <a:r>
              <a:rPr lang="en-US" dirty="0" err="1"/>
              <a:t>dropna</a:t>
            </a:r>
            <a:r>
              <a:rPr lang="en-US" dirty="0"/>
              <a:t>()” is used to check the total number of missing values in </a:t>
            </a:r>
            <a:r>
              <a:rPr lang="en-US" dirty="0" err="1"/>
              <a:t>city_day,station_day</a:t>
            </a:r>
            <a:r>
              <a:rPr lang="en-US" dirty="0"/>
              <a:t> and </a:t>
            </a:r>
            <a:r>
              <a:rPr lang="en-US" dirty="0" err="1"/>
              <a:t>station_day_transformed</a:t>
            </a:r>
            <a:r>
              <a:rPr lang="en-US" dirty="0"/>
              <a:t> </a:t>
            </a:r>
            <a:r>
              <a:rPr lang="en-US" dirty="0" err="1"/>
              <a:t>dataframes</a:t>
            </a:r>
            <a:endParaRPr lang="en-US" dirty="0"/>
          </a:p>
        </p:txBody>
      </p:sp>
      <p:sp>
        <p:nvSpPr>
          <p:cNvPr id="6" name="Rectangle 5">
            <a:extLst>
              <a:ext uri="{FF2B5EF4-FFF2-40B4-BE49-F238E27FC236}">
                <a16:creationId xmlns:a16="http://schemas.microsoft.com/office/drawing/2014/main" id="{67AC4EEC-D8B5-413A-9D23-317F7F2F492A}"/>
              </a:ext>
            </a:extLst>
          </p:cNvPr>
          <p:cNvSpPr/>
          <p:nvPr/>
        </p:nvSpPr>
        <p:spPr>
          <a:xfrm>
            <a:off x="107504" y="3717032"/>
            <a:ext cx="8753991" cy="858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Step3: “ fill.na("unknown")” function is used for filling missing </a:t>
            </a:r>
            <a:r>
              <a:rPr lang="en-US" dirty="0" err="1"/>
              <a:t>obrevations</a:t>
            </a:r>
            <a:r>
              <a:rPr lang="en-US" dirty="0"/>
              <a:t> with world 'Unknown'</a:t>
            </a:r>
          </a:p>
        </p:txBody>
      </p:sp>
      <p:sp>
        <p:nvSpPr>
          <p:cNvPr id="7" name="Flowchart: Process 6">
            <a:extLst>
              <a:ext uri="{FF2B5EF4-FFF2-40B4-BE49-F238E27FC236}">
                <a16:creationId xmlns:a16="http://schemas.microsoft.com/office/drawing/2014/main" id="{F9CB183A-D23E-4CFA-9DDF-12E500834D94}"/>
              </a:ext>
            </a:extLst>
          </p:cNvPr>
          <p:cNvSpPr/>
          <p:nvPr/>
        </p:nvSpPr>
        <p:spPr>
          <a:xfrm>
            <a:off x="107505" y="4941168"/>
            <a:ext cx="8856984" cy="720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Step4: Then sort the data by date column and further divide into three columns as day, month and year</a:t>
            </a:r>
          </a:p>
        </p:txBody>
      </p:sp>
      <p:sp>
        <p:nvSpPr>
          <p:cNvPr id="8" name="Rectangle 7">
            <a:extLst>
              <a:ext uri="{FF2B5EF4-FFF2-40B4-BE49-F238E27FC236}">
                <a16:creationId xmlns:a16="http://schemas.microsoft.com/office/drawing/2014/main" id="{6E0AB7F6-D556-4DE9-8771-193CA5029366}"/>
              </a:ext>
            </a:extLst>
          </p:cNvPr>
          <p:cNvSpPr/>
          <p:nvPr/>
        </p:nvSpPr>
        <p:spPr>
          <a:xfrm>
            <a:off x="107504" y="5810365"/>
            <a:ext cx="8856985" cy="858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step5. To drop unwanted or unused columns(in </a:t>
            </a:r>
            <a:r>
              <a:rPr lang="en-US" dirty="0" err="1"/>
              <a:t>station_day_tranformation</a:t>
            </a:r>
            <a:r>
              <a:rPr lang="en-US" dirty="0"/>
              <a:t> </a:t>
            </a:r>
            <a:r>
              <a:rPr lang="en-US" dirty="0" err="1"/>
              <a:t>dataframe</a:t>
            </a:r>
            <a:r>
              <a:rPr lang="en-US" dirty="0"/>
              <a:t>, we deleted unnamed field and in </a:t>
            </a:r>
            <a:r>
              <a:rPr lang="en-US" dirty="0" err="1"/>
              <a:t>city_day</a:t>
            </a:r>
            <a:r>
              <a:rPr lang="en-US" dirty="0"/>
              <a:t> </a:t>
            </a:r>
            <a:r>
              <a:rPr lang="en-US" dirty="0" err="1"/>
              <a:t>dataframe</a:t>
            </a:r>
            <a:r>
              <a:rPr lang="en-US" dirty="0"/>
              <a:t> , date column is removed)</a:t>
            </a:r>
          </a:p>
        </p:txBody>
      </p:sp>
    </p:spTree>
    <p:extLst>
      <p:ext uri="{BB962C8B-B14F-4D97-AF65-F5344CB8AC3E}">
        <p14:creationId xmlns:p14="http://schemas.microsoft.com/office/powerpoint/2010/main" val="1402245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CE2069CF-A816-475A-BB4A-8A4D5666B9C3}"/>
              </a:ext>
            </a:extLst>
          </p:cNvPr>
          <p:cNvSpPr/>
          <p:nvPr/>
        </p:nvSpPr>
        <p:spPr>
          <a:xfrm>
            <a:off x="323528" y="1340768"/>
            <a:ext cx="8568952" cy="136815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step6: Rename the columns as "NO": "</a:t>
            </a:r>
            <a:r>
              <a:rPr lang="en-US" dirty="0" err="1"/>
              <a:t>NitricOxide</a:t>
            </a:r>
            <a:r>
              <a:rPr lang="en-US" dirty="0"/>
              <a:t>", "NO2": "</a:t>
            </a:r>
            <a:r>
              <a:rPr lang="en-US" dirty="0" err="1"/>
              <a:t>NitrogenDioxide</a:t>
            </a:r>
            <a:r>
              <a:rPr lang="en-US" dirty="0"/>
              <a:t>", "NH3":"Ammonia", "CO":"CarbonDioxide","SO2":"SulfurDioxide“ and "O3":"Ozone"</a:t>
            </a:r>
          </a:p>
        </p:txBody>
      </p:sp>
      <p:sp>
        <p:nvSpPr>
          <p:cNvPr id="3" name="Flowchart: Process 2">
            <a:extLst>
              <a:ext uri="{FF2B5EF4-FFF2-40B4-BE49-F238E27FC236}">
                <a16:creationId xmlns:a16="http://schemas.microsoft.com/office/drawing/2014/main" id="{1FD28367-9513-4B4D-B845-490431AA2599}"/>
              </a:ext>
            </a:extLst>
          </p:cNvPr>
          <p:cNvSpPr/>
          <p:nvPr/>
        </p:nvSpPr>
        <p:spPr>
          <a:xfrm>
            <a:off x="251520" y="3140968"/>
            <a:ext cx="8568952" cy="11521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Step7: “ </a:t>
            </a:r>
            <a:r>
              <a:rPr lang="en-US" dirty="0" err="1"/>
              <a:t>pd.merge</a:t>
            </a:r>
            <a:r>
              <a:rPr lang="en-US" dirty="0"/>
              <a:t>()” is used for merging sorted </a:t>
            </a:r>
            <a:r>
              <a:rPr lang="en-US" dirty="0" err="1"/>
              <a:t>dataframes</a:t>
            </a:r>
            <a:r>
              <a:rPr lang="en-US" dirty="0"/>
              <a:t> which will further used in tableau for visualization</a:t>
            </a:r>
          </a:p>
        </p:txBody>
      </p:sp>
      <p:sp>
        <p:nvSpPr>
          <p:cNvPr id="4" name="Flowchart: Process 3">
            <a:extLst>
              <a:ext uri="{FF2B5EF4-FFF2-40B4-BE49-F238E27FC236}">
                <a16:creationId xmlns:a16="http://schemas.microsoft.com/office/drawing/2014/main" id="{1FB07CA6-FB5B-4A36-9C44-069ABDA6CF87}"/>
              </a:ext>
            </a:extLst>
          </p:cNvPr>
          <p:cNvSpPr/>
          <p:nvPr/>
        </p:nvSpPr>
        <p:spPr>
          <a:xfrm>
            <a:off x="467544" y="4725144"/>
            <a:ext cx="8352928" cy="7920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Step8: .</a:t>
            </a:r>
            <a:r>
              <a:rPr lang="en-US" dirty="0" err="1"/>
              <a:t>to_csv</a:t>
            </a:r>
            <a:r>
              <a:rPr lang="en-US" dirty="0"/>
              <a:t> is used to load the </a:t>
            </a:r>
            <a:r>
              <a:rPr lang="en-US" dirty="0" err="1"/>
              <a:t>dataframe</a:t>
            </a:r>
            <a:r>
              <a:rPr lang="en-US" dirty="0"/>
              <a:t> to excel</a:t>
            </a:r>
          </a:p>
        </p:txBody>
      </p:sp>
    </p:spTree>
    <p:extLst>
      <p:ext uri="{BB962C8B-B14F-4D97-AF65-F5344CB8AC3E}">
        <p14:creationId xmlns:p14="http://schemas.microsoft.com/office/powerpoint/2010/main" val="2731751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4600-1651-4196-9278-EA96E68D8116}"/>
              </a:ext>
            </a:extLst>
          </p:cNvPr>
          <p:cNvSpPr>
            <a:spLocks noGrp="1"/>
          </p:cNvSpPr>
          <p:nvPr>
            <p:ph type="title"/>
          </p:nvPr>
        </p:nvSpPr>
        <p:spPr>
          <a:xfrm>
            <a:off x="516202" y="692696"/>
            <a:ext cx="3086100" cy="1600200"/>
          </a:xfrm>
        </p:spPr>
        <p:txBody>
          <a:bodyPr/>
          <a:lstStyle/>
          <a:p>
            <a:r>
              <a:rPr lang="en-US" dirty="0">
                <a:solidFill>
                  <a:srgbClr val="FFFF00"/>
                </a:solidFill>
              </a:rPr>
              <a:t>Data cleaning</a:t>
            </a:r>
          </a:p>
        </p:txBody>
      </p:sp>
      <p:pic>
        <p:nvPicPr>
          <p:cNvPr id="5" name="Content Placeholder 4">
            <a:extLst>
              <a:ext uri="{FF2B5EF4-FFF2-40B4-BE49-F238E27FC236}">
                <a16:creationId xmlns:a16="http://schemas.microsoft.com/office/drawing/2014/main" id="{450AACFD-0E92-4163-A5DC-FDCAB1B50E8C}"/>
              </a:ext>
            </a:extLst>
          </p:cNvPr>
          <p:cNvPicPr>
            <a:picLocks noGrp="1" noChangeAspect="1"/>
          </p:cNvPicPr>
          <p:nvPr>
            <p:ph idx="1"/>
          </p:nvPr>
        </p:nvPicPr>
        <p:blipFill>
          <a:blip r:embed="rId2"/>
          <a:stretch>
            <a:fillRect/>
          </a:stretch>
        </p:blipFill>
        <p:spPr>
          <a:xfrm>
            <a:off x="3995936" y="1104108"/>
            <a:ext cx="4664075" cy="3111373"/>
          </a:xfrm>
          <a:prstGeom prst="rect">
            <a:avLst/>
          </a:prstGeom>
        </p:spPr>
      </p:pic>
      <p:sp>
        <p:nvSpPr>
          <p:cNvPr id="4" name="Text Placeholder 3">
            <a:extLst>
              <a:ext uri="{FF2B5EF4-FFF2-40B4-BE49-F238E27FC236}">
                <a16:creationId xmlns:a16="http://schemas.microsoft.com/office/drawing/2014/main" id="{D5B88F2D-4CA6-4E75-BE43-90044202C2B2}"/>
              </a:ext>
            </a:extLst>
          </p:cNvPr>
          <p:cNvSpPr>
            <a:spLocks noGrp="1"/>
          </p:cNvSpPr>
          <p:nvPr>
            <p:ph type="body" sz="half" idx="2"/>
          </p:nvPr>
        </p:nvSpPr>
        <p:spPr/>
        <p:txBody>
          <a:bodyPr>
            <a:normAutofit/>
          </a:bodyPr>
          <a:lstStyle/>
          <a:p>
            <a:r>
              <a:rPr lang="en-US" sz="1600" dirty="0">
                <a:solidFill>
                  <a:schemeClr val="accent5">
                    <a:lumMod val="60000"/>
                    <a:lumOff val="40000"/>
                  </a:schemeClr>
                </a:solidFill>
              </a:rPr>
              <a:t>It is the process of making data fit for further analysis by correcting incomplete or invalid records from the dataset and then remove missing values by replacing, modifying or deleting the unusual data.</a:t>
            </a:r>
          </a:p>
          <a:p>
            <a:endParaRPr lang="en-US" dirty="0"/>
          </a:p>
        </p:txBody>
      </p:sp>
      <p:sp>
        <p:nvSpPr>
          <p:cNvPr id="7" name="TextBox 6">
            <a:extLst>
              <a:ext uri="{FF2B5EF4-FFF2-40B4-BE49-F238E27FC236}">
                <a16:creationId xmlns:a16="http://schemas.microsoft.com/office/drawing/2014/main" id="{EE33CA93-BEFA-489B-8A0A-974F5B3EE32C}"/>
              </a:ext>
            </a:extLst>
          </p:cNvPr>
          <p:cNvSpPr txBox="1"/>
          <p:nvPr/>
        </p:nvSpPr>
        <p:spPr>
          <a:xfrm>
            <a:off x="4355976" y="4941168"/>
            <a:ext cx="4572000" cy="584775"/>
          </a:xfrm>
          <a:prstGeom prst="rect">
            <a:avLst/>
          </a:prstGeom>
          <a:noFill/>
        </p:spPr>
        <p:txBody>
          <a:bodyPr wrap="square">
            <a:spAutoFit/>
          </a:bodyPr>
          <a:lstStyle/>
          <a:p>
            <a:r>
              <a:rPr lang="en-US" sz="800" dirty="0"/>
              <a:t>https://www.google.com/url?sa=i&amp;url=https%3A%2F%2Fxaltius.tech%2Fwhy-is-data-cleaning-important%2F&amp;psig=AOvVaw1RaSo-WKa0XXGjqGkj0Ff_&amp;ust=1627382562077000&amp;source=images&amp;cd=vfe&amp;ved=2ahUKEwiZs73NxoDyAhWR0nMBHe69CiQQjRx6BAgAEA8</a:t>
            </a:r>
          </a:p>
        </p:txBody>
      </p:sp>
    </p:spTree>
    <p:extLst>
      <p:ext uri="{BB962C8B-B14F-4D97-AF65-F5344CB8AC3E}">
        <p14:creationId xmlns:p14="http://schemas.microsoft.com/office/powerpoint/2010/main" val="233759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B4B44-C184-46A9-B254-136E0CAAF51B}"/>
              </a:ext>
            </a:extLst>
          </p:cNvPr>
          <p:cNvSpPr txBox="1"/>
          <p:nvPr/>
        </p:nvSpPr>
        <p:spPr>
          <a:xfrm>
            <a:off x="2699792" y="260648"/>
            <a:ext cx="4576812" cy="646331"/>
          </a:xfrm>
          <a:prstGeom prst="rect">
            <a:avLst/>
          </a:prstGeom>
          <a:noFill/>
        </p:spPr>
        <p:txBody>
          <a:bodyPr wrap="square">
            <a:spAutoFit/>
          </a:bodyPr>
          <a:lstStyle/>
          <a:p>
            <a:r>
              <a:rPr lang="en-US" sz="3600" dirty="0"/>
              <a:t>Data cleaning Process </a:t>
            </a:r>
          </a:p>
        </p:txBody>
      </p:sp>
      <p:pic>
        <p:nvPicPr>
          <p:cNvPr id="4" name="Picture 2" descr="ML | Overview of Data Cleaning - GeeksforGeeks">
            <a:extLst>
              <a:ext uri="{FF2B5EF4-FFF2-40B4-BE49-F238E27FC236}">
                <a16:creationId xmlns:a16="http://schemas.microsoft.com/office/drawing/2014/main" id="{7F9221C2-E3FB-4280-B68B-E9C9098C8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88840"/>
            <a:ext cx="4211960" cy="3530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44A026-D3B2-4E21-A65F-AAF2C3968DAA}"/>
              </a:ext>
            </a:extLst>
          </p:cNvPr>
          <p:cNvSpPr txBox="1"/>
          <p:nvPr/>
        </p:nvSpPr>
        <p:spPr>
          <a:xfrm>
            <a:off x="1619672" y="5733256"/>
            <a:ext cx="7128792" cy="369332"/>
          </a:xfrm>
          <a:prstGeom prst="rect">
            <a:avLst/>
          </a:prstGeom>
          <a:noFill/>
        </p:spPr>
        <p:txBody>
          <a:bodyPr wrap="square">
            <a:spAutoFit/>
          </a:bodyPr>
          <a:lstStyle/>
          <a:p>
            <a:r>
              <a:rPr lang="en-IN" dirty="0"/>
              <a:t>https://images.app.goo.gl/rPDwbkckwBsoBYVk9</a:t>
            </a:r>
          </a:p>
        </p:txBody>
      </p:sp>
    </p:spTree>
    <p:extLst>
      <p:ext uri="{BB962C8B-B14F-4D97-AF65-F5344CB8AC3E}">
        <p14:creationId xmlns:p14="http://schemas.microsoft.com/office/powerpoint/2010/main" val="2643757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701E-E275-4D65-BCFF-F0C496F04FC8}"/>
              </a:ext>
            </a:extLst>
          </p:cNvPr>
          <p:cNvSpPr>
            <a:spLocks noGrp="1"/>
          </p:cNvSpPr>
          <p:nvPr>
            <p:ph type="title"/>
          </p:nvPr>
        </p:nvSpPr>
        <p:spPr/>
        <p:txBody>
          <a:bodyPr/>
          <a:lstStyle/>
          <a:p>
            <a:r>
              <a:rPr lang="en-US" dirty="0"/>
              <a:t>Change Column types</a:t>
            </a:r>
          </a:p>
        </p:txBody>
      </p:sp>
      <p:sp>
        <p:nvSpPr>
          <p:cNvPr id="3" name="Content Placeholder 2">
            <a:extLst>
              <a:ext uri="{FF2B5EF4-FFF2-40B4-BE49-F238E27FC236}">
                <a16:creationId xmlns:a16="http://schemas.microsoft.com/office/drawing/2014/main" id="{713A6C98-F0F0-4F73-A5E8-B6859E075B7D}"/>
              </a:ext>
            </a:extLst>
          </p:cNvPr>
          <p:cNvSpPr>
            <a:spLocks noGrp="1"/>
          </p:cNvSpPr>
          <p:nvPr>
            <p:ph idx="1"/>
          </p:nvPr>
        </p:nvSpPr>
        <p:spPr/>
        <p:txBody>
          <a:bodyPr/>
          <a:lstStyle/>
          <a:p>
            <a:r>
              <a:rPr lang="en-US" b="1" dirty="0"/>
              <a:t>we discovered that several columns contain undesired data that isn't relevant in our analysis, and that some column names aren't proper or contain unwanted spaces. Using the Python package pandas, we may modify column names or remove unneeded columns.</a:t>
            </a:r>
          </a:p>
          <a:p>
            <a:r>
              <a:rPr lang="en-US" b="1" dirty="0"/>
              <a:t> In our dataset we  made some changes by Renaming the column names as "NO": "</a:t>
            </a:r>
            <a:r>
              <a:rPr lang="en-US" b="1" dirty="0" err="1"/>
              <a:t>NitricOxide</a:t>
            </a:r>
            <a:r>
              <a:rPr lang="en-US" b="1" dirty="0"/>
              <a:t>", "NO2": "</a:t>
            </a:r>
            <a:r>
              <a:rPr lang="en-US" b="1" dirty="0" err="1"/>
              <a:t>NitrogenDioxide</a:t>
            </a:r>
            <a:r>
              <a:rPr lang="en-US" b="1" dirty="0"/>
              <a:t>", "NH3":"Ammonia", "CO":"CarbonDioxide","SO2":"SulfurDioxide“ and "O3":"Ozone"</a:t>
            </a:r>
          </a:p>
        </p:txBody>
      </p:sp>
    </p:spTree>
    <p:extLst>
      <p:ext uri="{BB962C8B-B14F-4D97-AF65-F5344CB8AC3E}">
        <p14:creationId xmlns:p14="http://schemas.microsoft.com/office/powerpoint/2010/main" val="3121393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200-579B-441E-9CD6-099806B0D3A2}"/>
              </a:ext>
            </a:extLst>
          </p:cNvPr>
          <p:cNvSpPr>
            <a:spLocks noGrp="1"/>
          </p:cNvSpPr>
          <p:nvPr>
            <p:ph type="title"/>
          </p:nvPr>
        </p:nvSpPr>
        <p:spPr>
          <a:xfrm>
            <a:off x="323528" y="1484784"/>
            <a:ext cx="3438088" cy="4104456"/>
          </a:xfrm>
        </p:spPr>
        <p:txBody>
          <a:bodyPr/>
          <a:lstStyle/>
          <a:p>
            <a:r>
              <a:rPr lang="en-US" dirty="0">
                <a:solidFill>
                  <a:schemeClr val="accent3">
                    <a:lumMod val="60000"/>
                    <a:lumOff val="40000"/>
                  </a:schemeClr>
                </a:solidFill>
              </a:rPr>
              <a:t>Analysis</a:t>
            </a:r>
            <a:br>
              <a:rPr lang="en-US" dirty="0">
                <a:solidFill>
                  <a:schemeClr val="accent3">
                    <a:lumMod val="60000"/>
                    <a:lumOff val="40000"/>
                  </a:schemeClr>
                </a:solidFill>
              </a:rPr>
            </a:br>
            <a:r>
              <a:rPr lang="en-US" dirty="0">
                <a:solidFill>
                  <a:schemeClr val="accent3">
                    <a:lumMod val="60000"/>
                    <a:lumOff val="40000"/>
                  </a:schemeClr>
                </a:solidFill>
              </a:rPr>
              <a:t> questions</a:t>
            </a:r>
          </a:p>
        </p:txBody>
      </p:sp>
      <p:pic>
        <p:nvPicPr>
          <p:cNvPr id="3" name="Picture 2">
            <a:extLst>
              <a:ext uri="{FF2B5EF4-FFF2-40B4-BE49-F238E27FC236}">
                <a16:creationId xmlns:a16="http://schemas.microsoft.com/office/drawing/2014/main" id="{7AD8DF31-F70E-4E78-8DC7-DE3ED92A2075}"/>
              </a:ext>
            </a:extLst>
          </p:cNvPr>
          <p:cNvPicPr>
            <a:picLocks noChangeAspect="1"/>
          </p:cNvPicPr>
          <p:nvPr/>
        </p:nvPicPr>
        <p:blipFill>
          <a:blip r:embed="rId2"/>
          <a:stretch>
            <a:fillRect/>
          </a:stretch>
        </p:blipFill>
        <p:spPr>
          <a:xfrm>
            <a:off x="4283968" y="1772816"/>
            <a:ext cx="3237599" cy="3816424"/>
          </a:xfrm>
          <a:prstGeom prst="rect">
            <a:avLst/>
          </a:prstGeom>
        </p:spPr>
      </p:pic>
      <p:sp>
        <p:nvSpPr>
          <p:cNvPr id="5" name="TextBox 4">
            <a:extLst>
              <a:ext uri="{FF2B5EF4-FFF2-40B4-BE49-F238E27FC236}">
                <a16:creationId xmlns:a16="http://schemas.microsoft.com/office/drawing/2014/main" id="{13A4D057-FB95-49E5-B6EB-B0852AE6ADBC}"/>
              </a:ext>
            </a:extLst>
          </p:cNvPr>
          <p:cNvSpPr txBox="1"/>
          <p:nvPr/>
        </p:nvSpPr>
        <p:spPr>
          <a:xfrm>
            <a:off x="4295965" y="5949280"/>
            <a:ext cx="6012160" cy="246221"/>
          </a:xfrm>
          <a:prstGeom prst="rect">
            <a:avLst/>
          </a:prstGeom>
          <a:noFill/>
        </p:spPr>
        <p:txBody>
          <a:bodyPr wrap="square">
            <a:spAutoFit/>
          </a:bodyPr>
          <a:lstStyle/>
          <a:p>
            <a:r>
              <a:rPr lang="en-US" sz="1000" dirty="0"/>
              <a:t>https://images.app.goo.gl/68tTHd3XXqAm8g2v6</a:t>
            </a:r>
          </a:p>
        </p:txBody>
      </p:sp>
    </p:spTree>
    <p:extLst>
      <p:ext uri="{BB962C8B-B14F-4D97-AF65-F5344CB8AC3E}">
        <p14:creationId xmlns:p14="http://schemas.microsoft.com/office/powerpoint/2010/main" val="397092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ACB4-F16B-4FCB-BE56-453308CEB8BF}"/>
              </a:ext>
            </a:extLst>
          </p:cNvPr>
          <p:cNvSpPr>
            <a:spLocks noGrp="1"/>
          </p:cNvSpPr>
          <p:nvPr>
            <p:ph type="title"/>
          </p:nvPr>
        </p:nvSpPr>
        <p:spPr/>
        <p:txBody>
          <a:bodyPr/>
          <a:lstStyle/>
          <a:p>
            <a:r>
              <a:rPr lang="en-US" dirty="0"/>
              <a:t>Analysis questions</a:t>
            </a:r>
          </a:p>
        </p:txBody>
      </p:sp>
      <p:sp>
        <p:nvSpPr>
          <p:cNvPr id="3" name="Content Placeholder 2">
            <a:extLst>
              <a:ext uri="{FF2B5EF4-FFF2-40B4-BE49-F238E27FC236}">
                <a16:creationId xmlns:a16="http://schemas.microsoft.com/office/drawing/2014/main" id="{B0885C97-251E-4A12-93F4-BAF897A657A0}"/>
              </a:ext>
            </a:extLst>
          </p:cNvPr>
          <p:cNvSpPr>
            <a:spLocks noGrp="1"/>
          </p:cNvSpPr>
          <p:nvPr>
            <p:ph idx="1"/>
          </p:nvPr>
        </p:nvSpPr>
        <p:spPr>
          <a:xfrm>
            <a:off x="822772" y="1988840"/>
            <a:ext cx="7429499" cy="3541714"/>
          </a:xfrm>
        </p:spPr>
        <p:txBody>
          <a:bodyPr>
            <a:noAutofit/>
          </a:bodyPr>
          <a:lstStyle/>
          <a:p>
            <a:pPr marL="0" indent="0">
              <a:buNone/>
            </a:pPr>
            <a:r>
              <a:rPr lang="en-US" sz="1800" dirty="0"/>
              <a:t>1.Which year the percentage of air pollution is high?</a:t>
            </a:r>
          </a:p>
          <a:p>
            <a:pPr marL="0" indent="0">
              <a:buNone/>
            </a:pPr>
            <a:r>
              <a:rPr lang="en-US" sz="1800" dirty="0">
                <a:solidFill>
                  <a:srgbClr val="FFFF00"/>
                </a:solidFill>
              </a:rPr>
              <a:t>2. In which season the proportion of air pollution is less?</a:t>
            </a:r>
          </a:p>
          <a:p>
            <a:pPr marL="0" indent="0">
              <a:buNone/>
            </a:pPr>
            <a:r>
              <a:rPr lang="en-US" sz="1800" dirty="0"/>
              <a:t>3. Grouping the CO by city and calculating the average CO per city?</a:t>
            </a:r>
          </a:p>
          <a:p>
            <a:pPr marL="0" indent="0">
              <a:buNone/>
            </a:pPr>
            <a:r>
              <a:rPr lang="en-US" sz="1800" dirty="0">
                <a:solidFill>
                  <a:srgbClr val="FFFF00"/>
                </a:solidFill>
              </a:rPr>
              <a:t>4. In which city the average of NO gas is higher or lesser?</a:t>
            </a:r>
          </a:p>
          <a:p>
            <a:pPr marL="0" indent="0">
              <a:buNone/>
            </a:pPr>
            <a:r>
              <a:rPr lang="en-US" sz="1800" dirty="0"/>
              <a:t>5. In which city the average of NO2 gas is higher or lesser?</a:t>
            </a:r>
          </a:p>
          <a:p>
            <a:pPr marL="0" indent="0">
              <a:buNone/>
            </a:pPr>
            <a:r>
              <a:rPr lang="en-US" sz="1800" dirty="0">
                <a:solidFill>
                  <a:srgbClr val="FFFF00"/>
                </a:solidFill>
              </a:rPr>
              <a:t>6. In which State the average of NO gas is higher?</a:t>
            </a:r>
          </a:p>
          <a:p>
            <a:pPr marL="0" indent="0">
              <a:buNone/>
            </a:pPr>
            <a:r>
              <a:rPr lang="en-US" sz="1800" dirty="0"/>
              <a:t>7. How various gases affect various regions?</a:t>
            </a:r>
          </a:p>
          <a:p>
            <a:pPr marL="0" indent="0">
              <a:buNone/>
            </a:pPr>
            <a:r>
              <a:rPr lang="en-US" sz="1800" dirty="0">
                <a:solidFill>
                  <a:srgbClr val="FFFF00"/>
                </a:solidFill>
              </a:rPr>
              <a:t>8. The average of different gases in each city?</a:t>
            </a:r>
          </a:p>
          <a:p>
            <a:pPr marL="0" indent="0">
              <a:buNone/>
            </a:pPr>
            <a:r>
              <a:rPr lang="en-US" sz="1800" dirty="0"/>
              <a:t>9. Air quality per year</a:t>
            </a:r>
          </a:p>
        </p:txBody>
      </p:sp>
    </p:spTree>
    <p:extLst>
      <p:ext uri="{BB962C8B-B14F-4D97-AF65-F5344CB8AC3E}">
        <p14:creationId xmlns:p14="http://schemas.microsoft.com/office/powerpoint/2010/main" val="179526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6233-7148-4AD9-AD18-E471BB33986A}"/>
              </a:ext>
            </a:extLst>
          </p:cNvPr>
          <p:cNvSpPr>
            <a:spLocks noGrp="1"/>
          </p:cNvSpPr>
          <p:nvPr>
            <p:ph type="title"/>
          </p:nvPr>
        </p:nvSpPr>
        <p:spPr/>
        <p:txBody>
          <a:bodyPr/>
          <a:lstStyle/>
          <a:p>
            <a:r>
              <a:rPr lang="en-US" dirty="0"/>
              <a:t>Answering analysis questions</a:t>
            </a:r>
          </a:p>
        </p:txBody>
      </p:sp>
      <p:pic>
        <p:nvPicPr>
          <p:cNvPr id="4" name="Content Placeholder 3">
            <a:extLst>
              <a:ext uri="{FF2B5EF4-FFF2-40B4-BE49-F238E27FC236}">
                <a16:creationId xmlns:a16="http://schemas.microsoft.com/office/drawing/2014/main" id="{077898BC-AB33-46B9-BBD3-788575EE5F3F}"/>
              </a:ext>
            </a:extLst>
          </p:cNvPr>
          <p:cNvPicPr>
            <a:picLocks noGrp="1" noChangeAspect="1"/>
          </p:cNvPicPr>
          <p:nvPr>
            <p:ph idx="1"/>
          </p:nvPr>
        </p:nvPicPr>
        <p:blipFill>
          <a:blip r:embed="rId2"/>
          <a:stretch>
            <a:fillRect/>
          </a:stretch>
        </p:blipFill>
        <p:spPr>
          <a:xfrm>
            <a:off x="2843808" y="2204864"/>
            <a:ext cx="2064133" cy="3541712"/>
          </a:xfrm>
          <a:prstGeom prst="rect">
            <a:avLst/>
          </a:prstGeom>
        </p:spPr>
      </p:pic>
    </p:spTree>
    <p:extLst>
      <p:ext uri="{BB962C8B-B14F-4D97-AF65-F5344CB8AC3E}">
        <p14:creationId xmlns:p14="http://schemas.microsoft.com/office/powerpoint/2010/main" val="2782057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D360-09D9-4A17-A2B0-E319EAB28DFA}"/>
              </a:ext>
            </a:extLst>
          </p:cNvPr>
          <p:cNvSpPr>
            <a:spLocks noGrp="1"/>
          </p:cNvSpPr>
          <p:nvPr>
            <p:ph type="title"/>
          </p:nvPr>
        </p:nvSpPr>
        <p:spPr>
          <a:xfrm>
            <a:off x="1763688" y="332656"/>
            <a:ext cx="6916228" cy="716983"/>
          </a:xfrm>
        </p:spPr>
        <p:txBody>
          <a:bodyPr vert="horz" lIns="91440" tIns="45720" rIns="91440" bIns="45720" rtlCol="0" anchor="b">
            <a:normAutofit/>
          </a:bodyPr>
          <a:lstStyle/>
          <a:p>
            <a:pPr>
              <a:lnSpc>
                <a:spcPct val="90000"/>
              </a:lnSpc>
            </a:pPr>
            <a:r>
              <a:rPr lang="en-US" sz="4200" u="sng" dirty="0">
                <a:solidFill>
                  <a:schemeClr val="accent2">
                    <a:lumMod val="75000"/>
                  </a:schemeClr>
                </a:solidFill>
              </a:rPr>
              <a:t>Team Members</a:t>
            </a:r>
          </a:p>
        </p:txBody>
      </p:sp>
      <p:sp>
        <p:nvSpPr>
          <p:cNvPr id="29" name="Google Shape;113;p26">
            <a:extLst>
              <a:ext uri="{FF2B5EF4-FFF2-40B4-BE49-F238E27FC236}">
                <a16:creationId xmlns:a16="http://schemas.microsoft.com/office/drawing/2014/main" id="{2B34C1F3-4D38-4476-93DA-26B110A00C9F}"/>
              </a:ext>
            </a:extLst>
          </p:cNvPr>
          <p:cNvSpPr txBox="1">
            <a:spLocks/>
          </p:cNvSpPr>
          <p:nvPr/>
        </p:nvSpPr>
        <p:spPr>
          <a:xfrm>
            <a:off x="207056" y="4804343"/>
            <a:ext cx="1727400" cy="43620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endParaRPr lang="en-IN" sz="1700" dirty="0">
              <a:solidFill>
                <a:schemeClr val="bg1"/>
              </a:solidFill>
            </a:endParaRPr>
          </a:p>
        </p:txBody>
      </p:sp>
      <p:sp>
        <p:nvSpPr>
          <p:cNvPr id="31" name="Google Shape;113;p26">
            <a:extLst>
              <a:ext uri="{FF2B5EF4-FFF2-40B4-BE49-F238E27FC236}">
                <a16:creationId xmlns:a16="http://schemas.microsoft.com/office/drawing/2014/main" id="{7953FF41-7739-4D9A-B528-801307E25E70}"/>
              </a:ext>
            </a:extLst>
          </p:cNvPr>
          <p:cNvSpPr txBox="1">
            <a:spLocks/>
          </p:cNvSpPr>
          <p:nvPr/>
        </p:nvSpPr>
        <p:spPr>
          <a:xfrm>
            <a:off x="3875234" y="4812679"/>
            <a:ext cx="1727400" cy="43620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endParaRPr lang="en-IN" sz="1700" dirty="0">
              <a:solidFill>
                <a:schemeClr val="bg1"/>
              </a:solidFill>
            </a:endParaRPr>
          </a:p>
        </p:txBody>
      </p:sp>
      <p:sp>
        <p:nvSpPr>
          <p:cNvPr id="33" name="Google Shape;113;p26">
            <a:extLst>
              <a:ext uri="{FF2B5EF4-FFF2-40B4-BE49-F238E27FC236}">
                <a16:creationId xmlns:a16="http://schemas.microsoft.com/office/drawing/2014/main" id="{E3C2B426-80B3-44DD-9752-B7F3B9B40539}"/>
              </a:ext>
            </a:extLst>
          </p:cNvPr>
          <p:cNvSpPr txBox="1">
            <a:spLocks/>
          </p:cNvSpPr>
          <p:nvPr/>
        </p:nvSpPr>
        <p:spPr>
          <a:xfrm>
            <a:off x="1902924" y="4783411"/>
            <a:ext cx="1727400" cy="910044"/>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endParaRPr lang="en-IN" sz="1700" dirty="0">
              <a:solidFill>
                <a:schemeClr val="bg1"/>
              </a:solidFill>
            </a:endParaRPr>
          </a:p>
        </p:txBody>
      </p:sp>
      <p:sp>
        <p:nvSpPr>
          <p:cNvPr id="35" name="Google Shape;113;p26">
            <a:extLst>
              <a:ext uri="{FF2B5EF4-FFF2-40B4-BE49-F238E27FC236}">
                <a16:creationId xmlns:a16="http://schemas.microsoft.com/office/drawing/2014/main" id="{3273C6CF-88B9-4A50-9EEA-9EC7AB63E9DE}"/>
              </a:ext>
            </a:extLst>
          </p:cNvPr>
          <p:cNvSpPr txBox="1">
            <a:spLocks/>
          </p:cNvSpPr>
          <p:nvPr/>
        </p:nvSpPr>
        <p:spPr>
          <a:xfrm>
            <a:off x="5449601" y="4762163"/>
            <a:ext cx="1727400" cy="43620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endParaRPr lang="en-IN" sz="1700" dirty="0">
              <a:solidFill>
                <a:schemeClr val="bg1"/>
              </a:solidFill>
            </a:endParaRPr>
          </a:p>
        </p:txBody>
      </p:sp>
      <p:sp>
        <p:nvSpPr>
          <p:cNvPr id="37" name="Google Shape;113;p26">
            <a:extLst>
              <a:ext uri="{FF2B5EF4-FFF2-40B4-BE49-F238E27FC236}">
                <a16:creationId xmlns:a16="http://schemas.microsoft.com/office/drawing/2014/main" id="{6AE43052-ED42-44D3-B6CA-D26ECCCBD5EB}"/>
              </a:ext>
            </a:extLst>
          </p:cNvPr>
          <p:cNvSpPr txBox="1">
            <a:spLocks/>
          </p:cNvSpPr>
          <p:nvPr/>
        </p:nvSpPr>
        <p:spPr>
          <a:xfrm>
            <a:off x="7255221" y="4812679"/>
            <a:ext cx="1727400" cy="436200"/>
          </a:xfrm>
          <a:prstGeom prst="rect">
            <a:avLst/>
          </a:prstGeom>
        </p:spPr>
        <p:txBody>
          <a:bodyPr spcFirstLastPara="1" vert="horz" wrap="square"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endParaRPr lang="en-IN" sz="1700" dirty="0">
              <a:solidFill>
                <a:schemeClr val="bg1"/>
              </a:solidFill>
            </a:endParaRPr>
          </a:p>
        </p:txBody>
      </p:sp>
      <p:pic>
        <p:nvPicPr>
          <p:cNvPr id="6" name="Picture 5">
            <a:extLst>
              <a:ext uri="{FF2B5EF4-FFF2-40B4-BE49-F238E27FC236}">
                <a16:creationId xmlns:a16="http://schemas.microsoft.com/office/drawing/2014/main" id="{43D249E5-B73F-4FD3-A495-483536491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6932" y="4429277"/>
            <a:ext cx="1473252" cy="1883697"/>
          </a:xfrm>
          <a:prstGeom prst="rect">
            <a:avLst/>
          </a:prstGeom>
        </p:spPr>
      </p:pic>
      <p:pic>
        <p:nvPicPr>
          <p:cNvPr id="8" name="Picture 7">
            <a:extLst>
              <a:ext uri="{FF2B5EF4-FFF2-40B4-BE49-F238E27FC236}">
                <a16:creationId xmlns:a16="http://schemas.microsoft.com/office/drawing/2014/main" id="{3A3FB92D-0DA8-40F3-B315-5FD0B7C593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256" y="1412776"/>
            <a:ext cx="1473252" cy="1837688"/>
          </a:xfrm>
          <a:prstGeom prst="rect">
            <a:avLst/>
          </a:prstGeom>
        </p:spPr>
      </p:pic>
      <p:pic>
        <p:nvPicPr>
          <p:cNvPr id="12" name="Picture 11">
            <a:extLst>
              <a:ext uri="{FF2B5EF4-FFF2-40B4-BE49-F238E27FC236}">
                <a16:creationId xmlns:a16="http://schemas.microsoft.com/office/drawing/2014/main" id="{17459C9A-BFB3-49F7-8420-8A27447732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9405" y="1412776"/>
            <a:ext cx="1485190" cy="1947899"/>
          </a:xfrm>
          <a:prstGeom prst="rect">
            <a:avLst/>
          </a:prstGeom>
        </p:spPr>
      </p:pic>
      <p:pic>
        <p:nvPicPr>
          <p:cNvPr id="5" name="Picture 4">
            <a:extLst>
              <a:ext uri="{FF2B5EF4-FFF2-40B4-BE49-F238E27FC236}">
                <a16:creationId xmlns:a16="http://schemas.microsoft.com/office/drawing/2014/main" id="{CC0F4BB6-969A-454B-B38C-1A578B12B5BB}"/>
              </a:ext>
            </a:extLst>
          </p:cNvPr>
          <p:cNvPicPr>
            <a:picLocks noChangeAspect="1"/>
          </p:cNvPicPr>
          <p:nvPr/>
        </p:nvPicPr>
        <p:blipFill>
          <a:blip r:embed="rId6"/>
          <a:stretch>
            <a:fillRect/>
          </a:stretch>
        </p:blipFill>
        <p:spPr>
          <a:xfrm>
            <a:off x="1977868" y="4497699"/>
            <a:ext cx="1577511" cy="1787171"/>
          </a:xfrm>
          <a:prstGeom prst="rect">
            <a:avLst/>
          </a:prstGeom>
        </p:spPr>
      </p:pic>
      <p:pic>
        <p:nvPicPr>
          <p:cNvPr id="4" name="Picture 3">
            <a:extLst>
              <a:ext uri="{FF2B5EF4-FFF2-40B4-BE49-F238E27FC236}">
                <a16:creationId xmlns:a16="http://schemas.microsoft.com/office/drawing/2014/main" id="{0DAFD2B3-BECA-4537-B0F6-155409A182B8}"/>
              </a:ext>
            </a:extLst>
          </p:cNvPr>
          <p:cNvPicPr>
            <a:picLocks noChangeAspect="1"/>
          </p:cNvPicPr>
          <p:nvPr/>
        </p:nvPicPr>
        <p:blipFill>
          <a:blip r:embed="rId7"/>
          <a:stretch>
            <a:fillRect/>
          </a:stretch>
        </p:blipFill>
        <p:spPr>
          <a:xfrm>
            <a:off x="1039224" y="1439921"/>
            <a:ext cx="1727400" cy="1947899"/>
          </a:xfrm>
          <a:prstGeom prst="rect">
            <a:avLst/>
          </a:prstGeom>
        </p:spPr>
      </p:pic>
      <p:sp>
        <p:nvSpPr>
          <p:cNvPr id="9" name="Rectangle 8">
            <a:extLst>
              <a:ext uri="{FF2B5EF4-FFF2-40B4-BE49-F238E27FC236}">
                <a16:creationId xmlns:a16="http://schemas.microsoft.com/office/drawing/2014/main" id="{C984FA29-7E9C-4067-BA7C-4FEEE553DC73}"/>
              </a:ext>
            </a:extLst>
          </p:cNvPr>
          <p:cNvSpPr/>
          <p:nvPr/>
        </p:nvSpPr>
        <p:spPr>
          <a:xfrm>
            <a:off x="908686" y="3441781"/>
            <a:ext cx="1845060" cy="43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Kiranbir</a:t>
            </a:r>
            <a:r>
              <a:rPr lang="en-US" dirty="0"/>
              <a:t> Kaur</a:t>
            </a:r>
          </a:p>
        </p:txBody>
      </p:sp>
      <p:sp>
        <p:nvSpPr>
          <p:cNvPr id="10" name="Rectangle 9">
            <a:extLst>
              <a:ext uri="{FF2B5EF4-FFF2-40B4-BE49-F238E27FC236}">
                <a16:creationId xmlns:a16="http://schemas.microsoft.com/office/drawing/2014/main" id="{AC1DC7CC-9019-49B3-8FB7-780E89293BE4}"/>
              </a:ext>
            </a:extLst>
          </p:cNvPr>
          <p:cNvSpPr/>
          <p:nvPr/>
        </p:nvSpPr>
        <p:spPr>
          <a:xfrm>
            <a:off x="3623837" y="3464137"/>
            <a:ext cx="1961698" cy="364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Harbans</a:t>
            </a:r>
            <a:r>
              <a:rPr lang="en-US" dirty="0"/>
              <a:t> Kaur</a:t>
            </a:r>
          </a:p>
        </p:txBody>
      </p:sp>
      <p:sp>
        <p:nvSpPr>
          <p:cNvPr id="11" name="Rectangle 10">
            <a:extLst>
              <a:ext uri="{FF2B5EF4-FFF2-40B4-BE49-F238E27FC236}">
                <a16:creationId xmlns:a16="http://schemas.microsoft.com/office/drawing/2014/main" id="{E1846726-D20C-43F8-BFE2-031A9FEE0F35}"/>
              </a:ext>
            </a:extLst>
          </p:cNvPr>
          <p:cNvSpPr/>
          <p:nvPr/>
        </p:nvSpPr>
        <p:spPr>
          <a:xfrm>
            <a:off x="6753433" y="3384085"/>
            <a:ext cx="1961698" cy="364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Navjot Kaur</a:t>
            </a:r>
          </a:p>
        </p:txBody>
      </p:sp>
      <p:sp>
        <p:nvSpPr>
          <p:cNvPr id="13" name="Rectangle 12">
            <a:extLst>
              <a:ext uri="{FF2B5EF4-FFF2-40B4-BE49-F238E27FC236}">
                <a16:creationId xmlns:a16="http://schemas.microsoft.com/office/drawing/2014/main" id="{BAABF6D8-790C-4B67-890A-ED758F03BC7D}"/>
              </a:ext>
            </a:extLst>
          </p:cNvPr>
          <p:cNvSpPr/>
          <p:nvPr/>
        </p:nvSpPr>
        <p:spPr>
          <a:xfrm>
            <a:off x="1833305" y="6349102"/>
            <a:ext cx="1866636" cy="352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Jyoti </a:t>
            </a:r>
            <a:r>
              <a:rPr lang="en-US" dirty="0" err="1"/>
              <a:t>Bala</a:t>
            </a:r>
            <a:endParaRPr lang="en-US" dirty="0"/>
          </a:p>
        </p:txBody>
      </p:sp>
      <p:sp>
        <p:nvSpPr>
          <p:cNvPr id="14" name="Rectangle 13">
            <a:extLst>
              <a:ext uri="{FF2B5EF4-FFF2-40B4-BE49-F238E27FC236}">
                <a16:creationId xmlns:a16="http://schemas.microsoft.com/office/drawing/2014/main" id="{7C166C3C-E9FA-41D2-AD6D-D40BA53F8146}"/>
              </a:ext>
            </a:extLst>
          </p:cNvPr>
          <p:cNvSpPr/>
          <p:nvPr/>
        </p:nvSpPr>
        <p:spPr>
          <a:xfrm>
            <a:off x="5686964" y="6377176"/>
            <a:ext cx="2021264" cy="352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Jasvinder</a:t>
            </a:r>
            <a:r>
              <a:rPr lang="en-US" dirty="0"/>
              <a:t> Kaur</a:t>
            </a:r>
          </a:p>
        </p:txBody>
      </p:sp>
    </p:spTree>
    <p:extLst>
      <p:ext uri="{BB962C8B-B14F-4D97-AF65-F5344CB8AC3E}">
        <p14:creationId xmlns:p14="http://schemas.microsoft.com/office/powerpoint/2010/main" val="393314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C12FB-93F8-445F-B33F-1AC0526EBA9B}"/>
              </a:ext>
            </a:extLst>
          </p:cNvPr>
          <p:cNvSpPr txBox="1"/>
          <p:nvPr/>
        </p:nvSpPr>
        <p:spPr>
          <a:xfrm>
            <a:off x="827584" y="1052736"/>
            <a:ext cx="7128792" cy="461665"/>
          </a:xfrm>
          <a:prstGeom prst="rect">
            <a:avLst/>
          </a:prstGeom>
          <a:noFill/>
        </p:spPr>
        <p:txBody>
          <a:bodyPr wrap="square">
            <a:spAutoFit/>
          </a:bodyPr>
          <a:lstStyle/>
          <a:p>
            <a:r>
              <a:rPr lang="en-US" sz="2400" i="0" dirty="0">
                <a:solidFill>
                  <a:srgbClr val="FFFF00"/>
                </a:solidFill>
                <a:effectLst/>
                <a:latin typeface="Calibri" panose="020F0502020204030204" pitchFamily="34" charset="0"/>
                <a:cs typeface="Calibri" panose="020F0502020204030204" pitchFamily="34" charset="0"/>
              </a:rPr>
              <a:t>1.  In Which year the percentage of air pollution is high?</a:t>
            </a:r>
          </a:p>
        </p:txBody>
      </p:sp>
      <p:pic>
        <p:nvPicPr>
          <p:cNvPr id="4" name="Picture 3">
            <a:extLst>
              <a:ext uri="{FF2B5EF4-FFF2-40B4-BE49-F238E27FC236}">
                <a16:creationId xmlns:a16="http://schemas.microsoft.com/office/drawing/2014/main" id="{00A5F594-553E-46A0-8DCB-F0A27130702B}"/>
              </a:ext>
            </a:extLst>
          </p:cNvPr>
          <p:cNvPicPr>
            <a:picLocks noChangeAspect="1"/>
          </p:cNvPicPr>
          <p:nvPr/>
        </p:nvPicPr>
        <p:blipFill>
          <a:blip r:embed="rId2"/>
          <a:stretch>
            <a:fillRect/>
          </a:stretch>
        </p:blipFill>
        <p:spPr>
          <a:xfrm>
            <a:off x="2627783" y="1720346"/>
            <a:ext cx="4735041" cy="4161341"/>
          </a:xfrm>
          <a:prstGeom prst="rect">
            <a:avLst/>
          </a:prstGeom>
        </p:spPr>
      </p:pic>
    </p:spTree>
    <p:extLst>
      <p:ext uri="{BB962C8B-B14F-4D97-AF65-F5344CB8AC3E}">
        <p14:creationId xmlns:p14="http://schemas.microsoft.com/office/powerpoint/2010/main" val="397986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E56E0A-9581-4404-B473-83898773E476}"/>
              </a:ext>
            </a:extLst>
          </p:cNvPr>
          <p:cNvSpPr txBox="1"/>
          <p:nvPr/>
        </p:nvSpPr>
        <p:spPr>
          <a:xfrm>
            <a:off x="323528" y="2136339"/>
            <a:ext cx="8496944" cy="2031325"/>
          </a:xfrm>
          <a:prstGeom prst="rect">
            <a:avLst/>
          </a:prstGeom>
          <a:noFill/>
        </p:spPr>
        <p:txBody>
          <a:bodyPr wrap="square">
            <a:spAutoFit/>
          </a:bodyPr>
          <a:lstStyle/>
          <a:p>
            <a:r>
              <a:rPr lang="en-US" dirty="0">
                <a:solidFill>
                  <a:srgbClr val="FFFF00"/>
                </a:solidFill>
                <a:latin typeface="Helvetica Neue"/>
              </a:rPr>
              <a:t>Description of Pie-chart</a:t>
            </a:r>
            <a:endParaRPr lang="en-US" b="0" i="0" dirty="0">
              <a:solidFill>
                <a:srgbClr val="FFFF00"/>
              </a:solidFill>
              <a:effectLst/>
              <a:latin typeface="Helvetica Neue"/>
            </a:endParaRPr>
          </a:p>
          <a:p>
            <a:endParaRPr lang="en-US" b="0" i="0" dirty="0">
              <a:solidFill>
                <a:srgbClr val="FFFF00"/>
              </a:solidFill>
              <a:effectLst/>
              <a:latin typeface="Helvetica Neue"/>
            </a:endParaRPr>
          </a:p>
          <a:p>
            <a:r>
              <a:rPr lang="en-US" b="0" i="0" dirty="0">
                <a:solidFill>
                  <a:srgbClr val="FFFF00"/>
                </a:solidFill>
                <a:effectLst/>
                <a:latin typeface="Helvetica Neue"/>
              </a:rPr>
              <a:t>In this pie chart, 2019 at peak point in the proportion of air pollution, which was 30.50% and represents by purple color. The rate of air pollution was quite less in 2015 and 2016,that was 5.04%-6.70%. Ratio of air pollution was mostly equal in the years of 2018 and 2020, it was approximately nearby a quarter whereas in 2017, this percentage was only 11.34%.</a:t>
            </a:r>
          </a:p>
        </p:txBody>
      </p:sp>
    </p:spTree>
    <p:extLst>
      <p:ext uri="{BB962C8B-B14F-4D97-AF65-F5344CB8AC3E}">
        <p14:creationId xmlns:p14="http://schemas.microsoft.com/office/powerpoint/2010/main" val="237619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CAF45-A1DA-4C8E-AA2C-7362B9B8AD35}"/>
              </a:ext>
            </a:extLst>
          </p:cNvPr>
          <p:cNvSpPr txBox="1"/>
          <p:nvPr/>
        </p:nvSpPr>
        <p:spPr>
          <a:xfrm>
            <a:off x="827584" y="1076370"/>
            <a:ext cx="8136904" cy="400110"/>
          </a:xfrm>
          <a:prstGeom prst="rect">
            <a:avLst/>
          </a:prstGeom>
          <a:noFill/>
        </p:spPr>
        <p:txBody>
          <a:bodyPr wrap="square">
            <a:spAutoFit/>
          </a:bodyPr>
          <a:lstStyle/>
          <a:p>
            <a:r>
              <a:rPr lang="en-US" sz="2000" dirty="0"/>
              <a:t>2. </a:t>
            </a:r>
            <a:r>
              <a:rPr lang="en-US" sz="2000" dirty="0">
                <a:solidFill>
                  <a:schemeClr val="accent3"/>
                </a:solidFill>
              </a:rPr>
              <a:t>In which season </a:t>
            </a:r>
            <a:r>
              <a:rPr lang="en-US" sz="2000" dirty="0"/>
              <a:t>the proportion of </a:t>
            </a:r>
            <a:r>
              <a:rPr lang="en-US" sz="2000" dirty="0">
                <a:solidFill>
                  <a:schemeClr val="accent3"/>
                </a:solidFill>
              </a:rPr>
              <a:t>air pollution </a:t>
            </a:r>
            <a:r>
              <a:rPr lang="en-US" sz="2000" dirty="0"/>
              <a:t>is less?</a:t>
            </a:r>
          </a:p>
        </p:txBody>
      </p:sp>
      <p:pic>
        <p:nvPicPr>
          <p:cNvPr id="4" name="Picture 3">
            <a:extLst>
              <a:ext uri="{FF2B5EF4-FFF2-40B4-BE49-F238E27FC236}">
                <a16:creationId xmlns:a16="http://schemas.microsoft.com/office/drawing/2014/main" id="{AE112893-47AF-4DDE-AFA2-19C9EFEE39E4}"/>
              </a:ext>
            </a:extLst>
          </p:cNvPr>
          <p:cNvPicPr>
            <a:picLocks noChangeAspect="1"/>
          </p:cNvPicPr>
          <p:nvPr/>
        </p:nvPicPr>
        <p:blipFill>
          <a:blip r:embed="rId2"/>
          <a:stretch>
            <a:fillRect/>
          </a:stretch>
        </p:blipFill>
        <p:spPr>
          <a:xfrm>
            <a:off x="1979712" y="2276872"/>
            <a:ext cx="4762475" cy="3797729"/>
          </a:xfrm>
          <a:prstGeom prst="rect">
            <a:avLst/>
          </a:prstGeom>
        </p:spPr>
      </p:pic>
    </p:spTree>
    <p:extLst>
      <p:ext uri="{BB962C8B-B14F-4D97-AF65-F5344CB8AC3E}">
        <p14:creationId xmlns:p14="http://schemas.microsoft.com/office/powerpoint/2010/main" val="3263538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FA69-59D1-4E4B-B618-A07595A1AA5C}"/>
              </a:ext>
            </a:extLst>
          </p:cNvPr>
          <p:cNvSpPr>
            <a:spLocks noGrp="1"/>
          </p:cNvSpPr>
          <p:nvPr>
            <p:ph type="title"/>
          </p:nvPr>
        </p:nvSpPr>
        <p:spPr/>
        <p:txBody>
          <a:bodyPr/>
          <a:lstStyle/>
          <a:p>
            <a:r>
              <a:rPr lang="en-US" dirty="0"/>
              <a:t>Description of pie chart 2</a:t>
            </a:r>
          </a:p>
        </p:txBody>
      </p:sp>
      <p:sp>
        <p:nvSpPr>
          <p:cNvPr id="3" name="Content Placeholder 2">
            <a:extLst>
              <a:ext uri="{FF2B5EF4-FFF2-40B4-BE49-F238E27FC236}">
                <a16:creationId xmlns:a16="http://schemas.microsoft.com/office/drawing/2014/main" id="{9B7BBB3F-5364-424F-8EA1-2FD3E91A72CF}"/>
              </a:ext>
            </a:extLst>
          </p:cNvPr>
          <p:cNvSpPr>
            <a:spLocks noGrp="1"/>
          </p:cNvSpPr>
          <p:nvPr>
            <p:ph idx="1"/>
          </p:nvPr>
        </p:nvSpPr>
        <p:spPr/>
        <p:txBody>
          <a:bodyPr/>
          <a:lstStyle/>
          <a:p>
            <a:r>
              <a:rPr lang="en-US" dirty="0">
                <a:solidFill>
                  <a:srgbClr val="FFFF00"/>
                </a:solidFill>
              </a:rPr>
              <a:t>As can be seen from the pie chart, air pollution is much lower in the winter than in other seasons, at only 17.4 percent, although the ratio of air pollution in the monsoon is around 15% more than in the winter. Furthermore, the percentage of air pollution in the post-monsoon and summer seasons is roughly 23.1 percent -27.4 percent.</a:t>
            </a:r>
          </a:p>
        </p:txBody>
      </p:sp>
    </p:spTree>
    <p:extLst>
      <p:ext uri="{BB962C8B-B14F-4D97-AF65-F5344CB8AC3E}">
        <p14:creationId xmlns:p14="http://schemas.microsoft.com/office/powerpoint/2010/main" val="395024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21443D-1FE6-42DC-8E39-9067336E7DB5}"/>
              </a:ext>
            </a:extLst>
          </p:cNvPr>
          <p:cNvSpPr txBox="1"/>
          <p:nvPr/>
        </p:nvSpPr>
        <p:spPr>
          <a:xfrm>
            <a:off x="262525" y="1340768"/>
            <a:ext cx="8892480" cy="400110"/>
          </a:xfrm>
          <a:prstGeom prst="rect">
            <a:avLst/>
          </a:prstGeom>
          <a:noFill/>
        </p:spPr>
        <p:txBody>
          <a:bodyPr wrap="square">
            <a:spAutoFit/>
          </a:bodyPr>
          <a:lstStyle/>
          <a:p>
            <a:r>
              <a:rPr lang="en-US" sz="2000" dirty="0"/>
              <a:t>3. Grouping the CO by city and calculating the average CO per city?</a:t>
            </a:r>
          </a:p>
        </p:txBody>
      </p:sp>
      <p:pic>
        <p:nvPicPr>
          <p:cNvPr id="4" name="Picture 3">
            <a:extLst>
              <a:ext uri="{FF2B5EF4-FFF2-40B4-BE49-F238E27FC236}">
                <a16:creationId xmlns:a16="http://schemas.microsoft.com/office/drawing/2014/main" id="{5F62928D-DEAE-4EDC-BE01-BE30AA8C9EDD}"/>
              </a:ext>
            </a:extLst>
          </p:cNvPr>
          <p:cNvPicPr>
            <a:picLocks noChangeAspect="1"/>
          </p:cNvPicPr>
          <p:nvPr/>
        </p:nvPicPr>
        <p:blipFill>
          <a:blip r:embed="rId2"/>
          <a:stretch>
            <a:fillRect/>
          </a:stretch>
        </p:blipFill>
        <p:spPr>
          <a:xfrm>
            <a:off x="1619672" y="2060848"/>
            <a:ext cx="5613053" cy="4467216"/>
          </a:xfrm>
          <a:prstGeom prst="rect">
            <a:avLst/>
          </a:prstGeom>
        </p:spPr>
      </p:pic>
    </p:spTree>
    <p:extLst>
      <p:ext uri="{BB962C8B-B14F-4D97-AF65-F5344CB8AC3E}">
        <p14:creationId xmlns:p14="http://schemas.microsoft.com/office/powerpoint/2010/main" val="3732320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6B9707-47F3-441B-AED1-12F2B983D0DA}"/>
              </a:ext>
            </a:extLst>
          </p:cNvPr>
          <p:cNvSpPr txBox="1"/>
          <p:nvPr/>
        </p:nvSpPr>
        <p:spPr>
          <a:xfrm>
            <a:off x="323528" y="1989372"/>
            <a:ext cx="7560840" cy="2862322"/>
          </a:xfrm>
          <a:prstGeom prst="rect">
            <a:avLst/>
          </a:prstGeom>
          <a:noFill/>
        </p:spPr>
        <p:txBody>
          <a:bodyPr wrap="square">
            <a:spAutoFit/>
          </a:bodyPr>
          <a:lstStyle/>
          <a:p>
            <a:endParaRPr lang="en-US" dirty="0"/>
          </a:p>
          <a:p>
            <a:endParaRPr lang="en-US" dirty="0"/>
          </a:p>
          <a:p>
            <a:r>
              <a:rPr lang="en-US" dirty="0">
                <a:solidFill>
                  <a:srgbClr val="00B0F0"/>
                </a:solidFill>
              </a:rPr>
              <a:t>Description of Graph3</a:t>
            </a:r>
          </a:p>
          <a:p>
            <a:endParaRPr lang="en-US" dirty="0"/>
          </a:p>
          <a:p>
            <a:r>
              <a:rPr lang="en-US" dirty="0"/>
              <a:t>The graph depicts the average CO per city, with Delhi coming in first with a value of around 2.25 and a dark blue color. </a:t>
            </a:r>
          </a:p>
          <a:p>
            <a:r>
              <a:rPr lang="en-US" dirty="0"/>
              <a:t>Furthermore, CO levels in Patna are less than 1.25, whereas CO levels in Gurugram and Amritsar are only 0.75, and CO levels in Delhi are also 0.75 and in Visakhapatnam are slightly higher than in both cities.</a:t>
            </a:r>
          </a:p>
        </p:txBody>
      </p:sp>
    </p:spTree>
    <p:extLst>
      <p:ext uri="{BB962C8B-B14F-4D97-AF65-F5344CB8AC3E}">
        <p14:creationId xmlns:p14="http://schemas.microsoft.com/office/powerpoint/2010/main" val="2847675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C83F7B-258F-4ED2-8EBC-4E821E2A08C9}"/>
              </a:ext>
            </a:extLst>
          </p:cNvPr>
          <p:cNvSpPr txBox="1"/>
          <p:nvPr/>
        </p:nvSpPr>
        <p:spPr>
          <a:xfrm>
            <a:off x="395536" y="836712"/>
            <a:ext cx="6696744" cy="369332"/>
          </a:xfrm>
          <a:prstGeom prst="rect">
            <a:avLst/>
          </a:prstGeom>
          <a:noFill/>
        </p:spPr>
        <p:txBody>
          <a:bodyPr wrap="square">
            <a:spAutoFit/>
          </a:bodyPr>
          <a:lstStyle/>
          <a:p>
            <a:r>
              <a:rPr lang="en-US" dirty="0"/>
              <a:t>4. In which city the average of NO gas is higher or lesser?</a:t>
            </a:r>
          </a:p>
        </p:txBody>
      </p:sp>
      <p:pic>
        <p:nvPicPr>
          <p:cNvPr id="4" name="Picture 3">
            <a:extLst>
              <a:ext uri="{FF2B5EF4-FFF2-40B4-BE49-F238E27FC236}">
                <a16:creationId xmlns:a16="http://schemas.microsoft.com/office/drawing/2014/main" id="{F4B07033-7215-4640-9740-E4FBEB4EFB05}"/>
              </a:ext>
            </a:extLst>
          </p:cNvPr>
          <p:cNvPicPr>
            <a:picLocks noChangeAspect="1"/>
          </p:cNvPicPr>
          <p:nvPr/>
        </p:nvPicPr>
        <p:blipFill>
          <a:blip r:embed="rId2"/>
          <a:stretch>
            <a:fillRect/>
          </a:stretch>
        </p:blipFill>
        <p:spPr>
          <a:xfrm>
            <a:off x="1763688" y="1484784"/>
            <a:ext cx="5538114" cy="5085183"/>
          </a:xfrm>
          <a:prstGeom prst="rect">
            <a:avLst/>
          </a:prstGeom>
        </p:spPr>
      </p:pic>
    </p:spTree>
    <p:extLst>
      <p:ext uri="{BB962C8B-B14F-4D97-AF65-F5344CB8AC3E}">
        <p14:creationId xmlns:p14="http://schemas.microsoft.com/office/powerpoint/2010/main" val="913084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D7F33E-E2EA-45E4-96FD-E4F7A0B51E29}"/>
              </a:ext>
            </a:extLst>
          </p:cNvPr>
          <p:cNvSpPr txBox="1"/>
          <p:nvPr/>
        </p:nvSpPr>
        <p:spPr>
          <a:xfrm>
            <a:off x="539552" y="2060848"/>
            <a:ext cx="7848872" cy="3416320"/>
          </a:xfrm>
          <a:prstGeom prst="rect">
            <a:avLst/>
          </a:prstGeom>
          <a:noFill/>
        </p:spPr>
        <p:txBody>
          <a:bodyPr wrap="square">
            <a:spAutoFit/>
          </a:bodyPr>
          <a:lstStyle/>
          <a:p>
            <a:r>
              <a:rPr lang="en-US" sz="2400" dirty="0">
                <a:solidFill>
                  <a:schemeClr val="bg1"/>
                </a:solidFill>
              </a:rPr>
              <a:t>Description Of Graph 4</a:t>
            </a:r>
          </a:p>
          <a:p>
            <a:endParaRPr lang="en-US" sz="2400" dirty="0">
              <a:solidFill>
                <a:schemeClr val="bg1"/>
              </a:solidFill>
            </a:endParaRPr>
          </a:p>
          <a:p>
            <a:r>
              <a:rPr lang="en-US" sz="2400" dirty="0">
                <a:solidFill>
                  <a:schemeClr val="bg1"/>
                </a:solidFill>
              </a:rPr>
              <a:t>This graph shows that amount of NO gas in Patna city is at the peak which is more than 50 whereas Vishakhapatnam is very low</a:t>
            </a:r>
          </a:p>
          <a:p>
            <a:r>
              <a:rPr lang="en-US" sz="2400" dirty="0">
                <a:solidFill>
                  <a:schemeClr val="bg1"/>
                </a:solidFill>
              </a:rPr>
              <a:t>which is near about 15. After that the ratio of NO gas in Kolkata and Amritsar are approximately similar which is about 20. </a:t>
            </a:r>
          </a:p>
          <a:p>
            <a:r>
              <a:rPr lang="en-US" sz="2400" dirty="0">
                <a:solidFill>
                  <a:schemeClr val="bg1"/>
                </a:solidFill>
              </a:rPr>
              <a:t>In the case of Delhi level of NO gas is 33.</a:t>
            </a:r>
          </a:p>
        </p:txBody>
      </p:sp>
    </p:spTree>
    <p:extLst>
      <p:ext uri="{BB962C8B-B14F-4D97-AF65-F5344CB8AC3E}">
        <p14:creationId xmlns:p14="http://schemas.microsoft.com/office/powerpoint/2010/main" val="3921402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50598C-3F98-41AB-B3EE-F5523AC99810}"/>
              </a:ext>
            </a:extLst>
          </p:cNvPr>
          <p:cNvSpPr txBox="1"/>
          <p:nvPr/>
        </p:nvSpPr>
        <p:spPr>
          <a:xfrm>
            <a:off x="1043608" y="1052736"/>
            <a:ext cx="6336704" cy="369332"/>
          </a:xfrm>
          <a:prstGeom prst="rect">
            <a:avLst/>
          </a:prstGeom>
          <a:noFill/>
        </p:spPr>
        <p:txBody>
          <a:bodyPr wrap="square">
            <a:spAutoFit/>
          </a:bodyPr>
          <a:lstStyle/>
          <a:p>
            <a:pPr marL="0" indent="0">
              <a:buNone/>
            </a:pPr>
            <a:r>
              <a:rPr lang="en-US" sz="1800" dirty="0"/>
              <a:t>5. In which city the average of NO2 gas is higher or lesser?</a:t>
            </a:r>
          </a:p>
        </p:txBody>
      </p:sp>
      <p:pic>
        <p:nvPicPr>
          <p:cNvPr id="5" name="Picture 4">
            <a:extLst>
              <a:ext uri="{FF2B5EF4-FFF2-40B4-BE49-F238E27FC236}">
                <a16:creationId xmlns:a16="http://schemas.microsoft.com/office/drawing/2014/main" id="{CFA3591D-C4AF-46DF-A12E-4C6B79FFC499}"/>
              </a:ext>
            </a:extLst>
          </p:cNvPr>
          <p:cNvPicPr>
            <a:picLocks noChangeAspect="1"/>
          </p:cNvPicPr>
          <p:nvPr/>
        </p:nvPicPr>
        <p:blipFill>
          <a:blip r:embed="rId2"/>
          <a:stretch>
            <a:fillRect/>
          </a:stretch>
        </p:blipFill>
        <p:spPr>
          <a:xfrm>
            <a:off x="1403648" y="1855996"/>
            <a:ext cx="5712697" cy="4653135"/>
          </a:xfrm>
          <a:prstGeom prst="rect">
            <a:avLst/>
          </a:prstGeom>
        </p:spPr>
      </p:pic>
    </p:spTree>
    <p:extLst>
      <p:ext uri="{BB962C8B-B14F-4D97-AF65-F5344CB8AC3E}">
        <p14:creationId xmlns:p14="http://schemas.microsoft.com/office/powerpoint/2010/main" val="951762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C67BE-14C1-4B30-86CB-B3AB8168BEA1}"/>
              </a:ext>
            </a:extLst>
          </p:cNvPr>
          <p:cNvSpPr txBox="1"/>
          <p:nvPr/>
        </p:nvSpPr>
        <p:spPr>
          <a:xfrm>
            <a:off x="179512" y="2348880"/>
            <a:ext cx="8784976" cy="3416320"/>
          </a:xfrm>
          <a:prstGeom prst="rect">
            <a:avLst/>
          </a:prstGeom>
          <a:noFill/>
        </p:spPr>
        <p:txBody>
          <a:bodyPr wrap="square">
            <a:spAutoFit/>
          </a:bodyPr>
          <a:lstStyle/>
          <a:p>
            <a:r>
              <a:rPr lang="en-US" dirty="0">
                <a:solidFill>
                  <a:schemeClr val="accent6">
                    <a:lumMod val="20000"/>
                    <a:lumOff val="80000"/>
                  </a:schemeClr>
                </a:solidFill>
              </a:rPr>
              <a:t>Description of Graph 5</a:t>
            </a:r>
          </a:p>
          <a:p>
            <a:endParaRPr lang="en-US" dirty="0">
              <a:solidFill>
                <a:schemeClr val="accent6">
                  <a:lumMod val="20000"/>
                  <a:lumOff val="80000"/>
                </a:schemeClr>
              </a:solidFill>
            </a:endParaRPr>
          </a:p>
          <a:p>
            <a:r>
              <a:rPr lang="en-US" dirty="0">
                <a:solidFill>
                  <a:schemeClr val="accent6">
                    <a:lumMod val="20000"/>
                    <a:lumOff val="80000"/>
                  </a:schemeClr>
                </a:solidFill>
              </a:rPr>
              <a:t>Delhi is ranked first in the average of NO2, which is shown by the color blue in the vertical bar graph.</a:t>
            </a:r>
          </a:p>
          <a:p>
            <a:r>
              <a:rPr lang="en-US" dirty="0">
                <a:solidFill>
                  <a:schemeClr val="accent6">
                    <a:lumMod val="20000"/>
                    <a:lumOff val="80000"/>
                  </a:schemeClr>
                </a:solidFill>
              </a:rPr>
              <a:t>In addition, Visakhapatnam is India's second-most populous city (NO2). In terms of NO2 average, Patna and Hyderabad are ranked fourth and fifth, respectively, but Kolkata ranks low in comparison to other cities. The graph depicts the average CO per city, with Delhi coming in first with a value of around 2.25 and a dark blue color. </a:t>
            </a:r>
          </a:p>
          <a:p>
            <a:r>
              <a:rPr lang="en-US" dirty="0">
                <a:solidFill>
                  <a:schemeClr val="accent6">
                    <a:lumMod val="20000"/>
                    <a:lumOff val="80000"/>
                  </a:schemeClr>
                </a:solidFill>
              </a:rPr>
              <a:t>Furthermore, CO levels in Patna are less than 1.25, whereas CO levels in Gurugram and Amritsar are only 0.75, and CO levels in Delhi are also 0.75.</a:t>
            </a:r>
          </a:p>
          <a:p>
            <a:r>
              <a:rPr lang="en-US" dirty="0">
                <a:solidFill>
                  <a:schemeClr val="accent6">
                    <a:lumMod val="20000"/>
                    <a:lumOff val="80000"/>
                  </a:schemeClr>
                </a:solidFill>
              </a:rPr>
              <a:t>in Visakhapatnam are slightly higher than in both cities.</a:t>
            </a:r>
          </a:p>
        </p:txBody>
      </p:sp>
    </p:spTree>
    <p:extLst>
      <p:ext uri="{BB962C8B-B14F-4D97-AF65-F5344CB8AC3E}">
        <p14:creationId xmlns:p14="http://schemas.microsoft.com/office/powerpoint/2010/main" val="222936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FCD6-78F2-4E65-835F-F7C8F9A9C04A}"/>
              </a:ext>
            </a:extLst>
          </p:cNvPr>
          <p:cNvSpPr>
            <a:spLocks noGrp="1"/>
          </p:cNvSpPr>
          <p:nvPr>
            <p:ph type="title"/>
          </p:nvPr>
        </p:nvSpPr>
        <p:spPr/>
        <p:txBody>
          <a:bodyPr/>
          <a:lstStyle/>
          <a:p>
            <a:r>
              <a:rPr lang="en-US" dirty="0"/>
              <a:t>Background/Motivation :</a:t>
            </a:r>
            <a:endParaRPr lang="en-IN" dirty="0"/>
          </a:p>
        </p:txBody>
      </p:sp>
      <p:sp>
        <p:nvSpPr>
          <p:cNvPr id="5" name="TextBox 4">
            <a:extLst>
              <a:ext uri="{FF2B5EF4-FFF2-40B4-BE49-F238E27FC236}">
                <a16:creationId xmlns:a16="http://schemas.microsoft.com/office/drawing/2014/main" id="{609DA02D-F118-4E76-92B5-A0C8BE9EDFD6}"/>
              </a:ext>
            </a:extLst>
          </p:cNvPr>
          <p:cNvSpPr txBox="1"/>
          <p:nvPr/>
        </p:nvSpPr>
        <p:spPr>
          <a:xfrm flipH="1">
            <a:off x="1187624" y="1720840"/>
            <a:ext cx="6768752"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lumMod val="50000"/>
                  </a:schemeClr>
                </a:solidFill>
              </a:rPr>
              <a:t>“Air pollution is defined as the presence of pollutants in the atmosphere that are damaging to human and other living species' health, as well as to the climate and materials. Gases (such as ammonia, carbon monoxide, Sulphur dioxide, nitrous oxides, methane, and chlorofluorocarbons) and particles (such as pollen) are all examples of air pollution (both organic and inorganic).”[1] </a:t>
            </a:r>
          </a:p>
          <a:p>
            <a:pPr marL="285750" indent="-285750">
              <a:buFont typeface="Arial" panose="020B0604020202020204" pitchFamily="34" charset="0"/>
              <a:buChar char="•"/>
            </a:pPr>
            <a:r>
              <a:rPr lang="en-US" sz="1800" dirty="0">
                <a:solidFill>
                  <a:srgbClr val="00B0F0"/>
                </a:solidFill>
                <a:latin typeface="Inter"/>
                <a:hlinkClick r:id="rId2">
                  <a:extLst>
                    <a:ext uri="{A12FA001-AC4F-418D-AE19-62706E023703}">
                      <ahyp:hlinkClr xmlns:ahyp="http://schemas.microsoft.com/office/drawing/2018/hyperlinkcolor" val="tx"/>
                    </a:ext>
                  </a:extLst>
                </a:hlinkClick>
              </a:rPr>
              <a:t>https://en.wikipedia.org/wiki/Air_pollution</a:t>
            </a: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Our team motive is that we want to analysis which gas is more harmful and effect environment and human beings</a:t>
            </a:r>
            <a:endParaRPr lang="en-IN" dirty="0">
              <a:solidFill>
                <a:schemeClr val="accent6">
                  <a:lumMod val="50000"/>
                </a:schemeClr>
              </a:solidFill>
            </a:endParaRPr>
          </a:p>
        </p:txBody>
      </p:sp>
    </p:spTree>
    <p:extLst>
      <p:ext uri="{BB962C8B-B14F-4D97-AF65-F5344CB8AC3E}">
        <p14:creationId xmlns:p14="http://schemas.microsoft.com/office/powerpoint/2010/main" val="1089128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4209-E74E-486B-B133-8DB1C593628D}"/>
              </a:ext>
            </a:extLst>
          </p:cNvPr>
          <p:cNvSpPr>
            <a:spLocks noGrp="1"/>
          </p:cNvSpPr>
          <p:nvPr>
            <p:ph type="ctrTitle"/>
          </p:nvPr>
        </p:nvSpPr>
        <p:spPr/>
        <p:txBody>
          <a:bodyPr/>
          <a:lstStyle/>
          <a:p>
            <a:r>
              <a:rPr lang="en-US" dirty="0"/>
              <a:t>Tableau Visualization</a:t>
            </a:r>
          </a:p>
        </p:txBody>
      </p:sp>
    </p:spTree>
    <p:extLst>
      <p:ext uri="{BB962C8B-B14F-4D97-AF65-F5344CB8AC3E}">
        <p14:creationId xmlns:p14="http://schemas.microsoft.com/office/powerpoint/2010/main" val="319941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681F-3190-41A2-A003-1DBCB57B1AF5}"/>
              </a:ext>
            </a:extLst>
          </p:cNvPr>
          <p:cNvSpPr>
            <a:spLocks noGrp="1"/>
          </p:cNvSpPr>
          <p:nvPr>
            <p:ph type="title"/>
          </p:nvPr>
        </p:nvSpPr>
        <p:spPr>
          <a:xfrm>
            <a:off x="251520" y="332656"/>
            <a:ext cx="7765322" cy="970450"/>
          </a:xfrm>
        </p:spPr>
        <p:txBody>
          <a:bodyPr>
            <a:normAutofit/>
          </a:bodyPr>
          <a:lstStyle/>
          <a:p>
            <a:r>
              <a:rPr lang="en-US" sz="2000" dirty="0">
                <a:solidFill>
                  <a:srgbClr val="FFFF00"/>
                </a:solidFill>
              </a:rPr>
              <a:t>6. In which State the average of NO gas is higher?</a:t>
            </a:r>
            <a:endParaRPr lang="en-US" sz="2000" dirty="0"/>
          </a:p>
        </p:txBody>
      </p:sp>
      <p:sp>
        <p:nvSpPr>
          <p:cNvPr id="3" name="Content Placeholder 2">
            <a:extLst>
              <a:ext uri="{FF2B5EF4-FFF2-40B4-BE49-F238E27FC236}">
                <a16:creationId xmlns:a16="http://schemas.microsoft.com/office/drawing/2014/main" id="{DFE7B630-D5D3-4B26-8399-E405524783F9}"/>
              </a:ext>
            </a:extLst>
          </p:cNvPr>
          <p:cNvSpPr>
            <a:spLocks noGrp="1"/>
          </p:cNvSpPr>
          <p:nvPr>
            <p:ph idx="1"/>
          </p:nvPr>
        </p:nvSpPr>
        <p:spPr>
          <a:xfrm>
            <a:off x="611560" y="1772816"/>
            <a:ext cx="7765322" cy="4058751"/>
          </a:xfrm>
        </p:spPr>
        <p:txBody>
          <a:bodyPr/>
          <a:lstStyle/>
          <a:p>
            <a:pPr marL="36900" indent="0">
              <a:buNone/>
            </a:pPr>
            <a:br>
              <a:rPr lang="en-US" dirty="0">
                <a:solidFill>
                  <a:srgbClr val="FFFF00"/>
                </a:solidFill>
              </a:rPr>
            </a:br>
            <a:endParaRPr lang="en-US" dirty="0"/>
          </a:p>
          <a:p>
            <a:endParaRPr lang="en-US" dirty="0"/>
          </a:p>
        </p:txBody>
      </p:sp>
      <p:pic>
        <p:nvPicPr>
          <p:cNvPr id="5" name="Picture 4">
            <a:extLst>
              <a:ext uri="{FF2B5EF4-FFF2-40B4-BE49-F238E27FC236}">
                <a16:creationId xmlns:a16="http://schemas.microsoft.com/office/drawing/2014/main" id="{22D2062C-B080-48E8-8A03-F8BE5950035B}"/>
              </a:ext>
            </a:extLst>
          </p:cNvPr>
          <p:cNvPicPr>
            <a:picLocks noChangeAspect="1"/>
          </p:cNvPicPr>
          <p:nvPr/>
        </p:nvPicPr>
        <p:blipFill>
          <a:blip r:embed="rId2"/>
          <a:stretch>
            <a:fillRect/>
          </a:stretch>
        </p:blipFill>
        <p:spPr>
          <a:xfrm>
            <a:off x="1979712" y="1303106"/>
            <a:ext cx="6203662" cy="5336233"/>
          </a:xfrm>
          <a:prstGeom prst="rect">
            <a:avLst/>
          </a:prstGeom>
        </p:spPr>
      </p:pic>
    </p:spTree>
    <p:extLst>
      <p:ext uri="{BB962C8B-B14F-4D97-AF65-F5344CB8AC3E}">
        <p14:creationId xmlns:p14="http://schemas.microsoft.com/office/powerpoint/2010/main" val="792954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BD5335-0CB7-459F-B50E-48FEA9DAEA48}"/>
              </a:ext>
            </a:extLst>
          </p:cNvPr>
          <p:cNvSpPr/>
          <p:nvPr/>
        </p:nvSpPr>
        <p:spPr>
          <a:xfrm>
            <a:off x="1295636" y="1772816"/>
            <a:ext cx="6552728" cy="38884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2400" dirty="0">
                <a:solidFill>
                  <a:schemeClr val="accent4">
                    <a:lumMod val="50000"/>
                  </a:schemeClr>
                </a:solidFill>
              </a:rPr>
              <a:t>Description</a:t>
            </a:r>
          </a:p>
          <a:p>
            <a:pPr algn="ctr"/>
            <a:endParaRPr lang="en-US" dirty="0"/>
          </a:p>
          <a:p>
            <a:pPr algn="ctr"/>
            <a:r>
              <a:rPr lang="en-US" dirty="0"/>
              <a:t>The average of NO city is shown in this image as a series of </a:t>
            </a:r>
            <a:r>
              <a:rPr lang="en-US" dirty="0" err="1"/>
              <a:t>staes</a:t>
            </a:r>
            <a:r>
              <a:rPr lang="en-US" dirty="0"/>
              <a:t>. Telangana has a higher average of NO than the rest of the states, whereas Chandigarh, Bihar, and Haryana have the lowest, and the other two states, West Bengal and Delhi, have about the same record.</a:t>
            </a:r>
          </a:p>
        </p:txBody>
      </p:sp>
    </p:spTree>
    <p:extLst>
      <p:ext uri="{BB962C8B-B14F-4D97-AF65-F5344CB8AC3E}">
        <p14:creationId xmlns:p14="http://schemas.microsoft.com/office/powerpoint/2010/main" val="2459978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C53F83-E2AA-4B0E-95E1-98521145C79E}"/>
              </a:ext>
            </a:extLst>
          </p:cNvPr>
          <p:cNvPicPr>
            <a:picLocks noChangeAspect="1"/>
          </p:cNvPicPr>
          <p:nvPr/>
        </p:nvPicPr>
        <p:blipFill>
          <a:blip r:embed="rId2"/>
          <a:stretch>
            <a:fillRect/>
          </a:stretch>
        </p:blipFill>
        <p:spPr>
          <a:xfrm>
            <a:off x="1331640" y="1484784"/>
            <a:ext cx="6336704" cy="4170372"/>
          </a:xfrm>
          <a:prstGeom prst="rect">
            <a:avLst/>
          </a:prstGeom>
        </p:spPr>
      </p:pic>
      <p:sp>
        <p:nvSpPr>
          <p:cNvPr id="5" name="TextBox 4">
            <a:extLst>
              <a:ext uri="{FF2B5EF4-FFF2-40B4-BE49-F238E27FC236}">
                <a16:creationId xmlns:a16="http://schemas.microsoft.com/office/drawing/2014/main" id="{284A3848-2577-463C-97C4-90F3677BC61A}"/>
              </a:ext>
            </a:extLst>
          </p:cNvPr>
          <p:cNvSpPr txBox="1"/>
          <p:nvPr/>
        </p:nvSpPr>
        <p:spPr>
          <a:xfrm>
            <a:off x="1691680" y="548680"/>
            <a:ext cx="6480720" cy="369332"/>
          </a:xfrm>
          <a:prstGeom prst="rect">
            <a:avLst/>
          </a:prstGeom>
          <a:noFill/>
        </p:spPr>
        <p:txBody>
          <a:bodyPr wrap="square">
            <a:spAutoFit/>
          </a:bodyPr>
          <a:lstStyle/>
          <a:p>
            <a:pPr marL="0" indent="0">
              <a:buNone/>
            </a:pPr>
            <a:r>
              <a:rPr lang="en-US" dirty="0"/>
              <a:t>Ques7. </a:t>
            </a:r>
            <a:r>
              <a:rPr lang="en-US" sz="1800" dirty="0"/>
              <a:t>How various gases affect various regions?</a:t>
            </a:r>
          </a:p>
        </p:txBody>
      </p:sp>
      <p:sp>
        <p:nvSpPr>
          <p:cNvPr id="6" name="Arrow: Pentagon 5">
            <a:extLst>
              <a:ext uri="{FF2B5EF4-FFF2-40B4-BE49-F238E27FC236}">
                <a16:creationId xmlns:a16="http://schemas.microsoft.com/office/drawing/2014/main" id="{A8763FCB-E9C8-434B-8F85-E0D9AB7CC791}"/>
              </a:ext>
            </a:extLst>
          </p:cNvPr>
          <p:cNvSpPr/>
          <p:nvPr/>
        </p:nvSpPr>
        <p:spPr>
          <a:xfrm>
            <a:off x="431540" y="6034980"/>
            <a:ext cx="8280920" cy="5486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can be clearly seen from the graph that numerous gases effect more to southern region than northern part.</a:t>
            </a:r>
          </a:p>
        </p:txBody>
      </p:sp>
    </p:spTree>
    <p:extLst>
      <p:ext uri="{BB962C8B-B14F-4D97-AF65-F5344CB8AC3E}">
        <p14:creationId xmlns:p14="http://schemas.microsoft.com/office/powerpoint/2010/main" val="314090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F539-CC3E-4F0E-8E98-1100466EA0D9}"/>
              </a:ext>
            </a:extLst>
          </p:cNvPr>
          <p:cNvSpPr>
            <a:spLocks noGrp="1"/>
          </p:cNvSpPr>
          <p:nvPr>
            <p:ph type="ctrTitle"/>
          </p:nvPr>
        </p:nvSpPr>
        <p:spPr>
          <a:xfrm>
            <a:off x="755576" y="332656"/>
            <a:ext cx="7080026" cy="1828801"/>
          </a:xfrm>
        </p:spPr>
        <p:txBody>
          <a:bodyPr>
            <a:normAutofit/>
          </a:bodyPr>
          <a:lstStyle/>
          <a:p>
            <a:r>
              <a:rPr lang="en-US" sz="2700" dirty="0">
                <a:solidFill>
                  <a:srgbClr val="FFFF00"/>
                </a:solidFill>
              </a:rPr>
              <a:t>8. The average of different gases in each city?</a:t>
            </a:r>
            <a:br>
              <a:rPr lang="en-US" sz="5400" dirty="0">
                <a:solidFill>
                  <a:srgbClr val="FFFF00"/>
                </a:solidFill>
              </a:rPr>
            </a:br>
            <a:endParaRPr lang="en-US" dirty="0"/>
          </a:p>
        </p:txBody>
      </p:sp>
      <p:pic>
        <p:nvPicPr>
          <p:cNvPr id="5" name="Picture 4">
            <a:extLst>
              <a:ext uri="{FF2B5EF4-FFF2-40B4-BE49-F238E27FC236}">
                <a16:creationId xmlns:a16="http://schemas.microsoft.com/office/drawing/2014/main" id="{C8CC002E-EB1B-4AB9-8080-B584B42DE7BB}"/>
              </a:ext>
            </a:extLst>
          </p:cNvPr>
          <p:cNvPicPr>
            <a:picLocks noChangeAspect="1"/>
          </p:cNvPicPr>
          <p:nvPr/>
        </p:nvPicPr>
        <p:blipFill>
          <a:blip r:embed="rId2"/>
          <a:stretch>
            <a:fillRect/>
          </a:stretch>
        </p:blipFill>
        <p:spPr>
          <a:xfrm>
            <a:off x="305780" y="1916832"/>
            <a:ext cx="8532440" cy="4067187"/>
          </a:xfrm>
          <a:prstGeom prst="rect">
            <a:avLst/>
          </a:prstGeom>
        </p:spPr>
      </p:pic>
    </p:spTree>
    <p:extLst>
      <p:ext uri="{BB962C8B-B14F-4D97-AF65-F5344CB8AC3E}">
        <p14:creationId xmlns:p14="http://schemas.microsoft.com/office/powerpoint/2010/main" val="3761252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788805-A66D-4036-B9FF-2F2C8F8B0D0A}"/>
              </a:ext>
            </a:extLst>
          </p:cNvPr>
          <p:cNvSpPr txBox="1"/>
          <p:nvPr/>
        </p:nvSpPr>
        <p:spPr>
          <a:xfrm>
            <a:off x="395536" y="1712373"/>
            <a:ext cx="7632848" cy="2862322"/>
          </a:xfrm>
          <a:prstGeom prst="rect">
            <a:avLst/>
          </a:prstGeom>
          <a:noFill/>
        </p:spPr>
        <p:txBody>
          <a:bodyPr wrap="square">
            <a:spAutoFit/>
          </a:bodyPr>
          <a:lstStyle/>
          <a:p>
            <a:r>
              <a:rPr lang="en-US" dirty="0">
                <a:solidFill>
                  <a:srgbClr val="FFFF00"/>
                </a:solidFill>
              </a:rPr>
              <a:t>Description of Graph 8</a:t>
            </a:r>
          </a:p>
          <a:p>
            <a:endParaRPr lang="en-US" dirty="0">
              <a:solidFill>
                <a:srgbClr val="FFFF00"/>
              </a:solidFill>
            </a:endParaRPr>
          </a:p>
          <a:p>
            <a:endParaRPr lang="en-US" dirty="0">
              <a:solidFill>
                <a:srgbClr val="FFFF00"/>
              </a:solidFill>
            </a:endParaRPr>
          </a:p>
          <a:p>
            <a:r>
              <a:rPr lang="en-US" dirty="0">
                <a:solidFill>
                  <a:srgbClr val="FFFF00"/>
                </a:solidFill>
              </a:rPr>
              <a:t>The city of Patna has the highest average of nitric oxide when compared to Sulphur dioxide and carbon dioxide in the horizontal bar graphs. Furthermore, the average Sulphur dioxide concentration in Delhi and Amaravati exceeds 14, whereas the average nitric oxide concentration in Gurugram and </a:t>
            </a:r>
            <a:r>
              <a:rPr lang="en-US" dirty="0" err="1">
                <a:solidFill>
                  <a:srgbClr val="FFFF00"/>
                </a:solidFill>
              </a:rPr>
              <a:t>Hydrabad</a:t>
            </a:r>
            <a:r>
              <a:rPr lang="en-US" dirty="0">
                <a:solidFill>
                  <a:srgbClr val="FFFF00"/>
                </a:solidFill>
              </a:rPr>
              <a:t> is less than 8. Furthermore, typical carbon dioxide levels in Amaravati and Chandigarh are around 0.5.</a:t>
            </a:r>
          </a:p>
        </p:txBody>
      </p:sp>
    </p:spTree>
    <p:extLst>
      <p:ext uri="{BB962C8B-B14F-4D97-AF65-F5344CB8AC3E}">
        <p14:creationId xmlns:p14="http://schemas.microsoft.com/office/powerpoint/2010/main" val="411383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A860-AC65-4695-A6BD-3ECB6CF4AD41}"/>
              </a:ext>
            </a:extLst>
          </p:cNvPr>
          <p:cNvSpPr>
            <a:spLocks noGrp="1"/>
          </p:cNvSpPr>
          <p:nvPr>
            <p:ph type="title"/>
          </p:nvPr>
        </p:nvSpPr>
        <p:spPr>
          <a:xfrm>
            <a:off x="856061" y="618518"/>
            <a:ext cx="6092204" cy="866266"/>
          </a:xfrm>
        </p:spPr>
        <p:txBody>
          <a:bodyPr>
            <a:normAutofit fontScale="90000"/>
          </a:bodyPr>
          <a:lstStyle/>
          <a:p>
            <a:r>
              <a:rPr lang="en-US" sz="2800" dirty="0"/>
              <a:t>9. </a:t>
            </a:r>
            <a:r>
              <a:rPr lang="en-US" sz="2800" dirty="0">
                <a:solidFill>
                  <a:schemeClr val="bg2"/>
                </a:solidFill>
              </a:rPr>
              <a:t>Air quality per year</a:t>
            </a:r>
            <a:br>
              <a:rPr lang="en-US" sz="3600" dirty="0"/>
            </a:br>
            <a:endParaRPr lang="en-US" dirty="0"/>
          </a:p>
        </p:txBody>
      </p:sp>
      <p:pic>
        <p:nvPicPr>
          <p:cNvPr id="5" name="Picture 4">
            <a:extLst>
              <a:ext uri="{FF2B5EF4-FFF2-40B4-BE49-F238E27FC236}">
                <a16:creationId xmlns:a16="http://schemas.microsoft.com/office/drawing/2014/main" id="{66390775-28E8-4F51-8423-D05994575E8C}"/>
              </a:ext>
            </a:extLst>
          </p:cNvPr>
          <p:cNvPicPr>
            <a:picLocks noChangeAspect="1"/>
          </p:cNvPicPr>
          <p:nvPr/>
        </p:nvPicPr>
        <p:blipFill>
          <a:blip r:embed="rId2"/>
          <a:stretch>
            <a:fillRect/>
          </a:stretch>
        </p:blipFill>
        <p:spPr>
          <a:xfrm>
            <a:off x="1835696" y="1772816"/>
            <a:ext cx="5600244" cy="4824536"/>
          </a:xfrm>
          <a:prstGeom prst="rect">
            <a:avLst/>
          </a:prstGeom>
        </p:spPr>
      </p:pic>
    </p:spTree>
    <p:extLst>
      <p:ext uri="{BB962C8B-B14F-4D97-AF65-F5344CB8AC3E}">
        <p14:creationId xmlns:p14="http://schemas.microsoft.com/office/powerpoint/2010/main" val="1985230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D6020-FE2D-4BDD-A022-A2227549E363}"/>
              </a:ext>
            </a:extLst>
          </p:cNvPr>
          <p:cNvSpPr txBox="1"/>
          <p:nvPr/>
        </p:nvSpPr>
        <p:spPr>
          <a:xfrm>
            <a:off x="395536" y="2274838"/>
            <a:ext cx="7632848" cy="2031325"/>
          </a:xfrm>
          <a:prstGeom prst="rect">
            <a:avLst/>
          </a:prstGeom>
          <a:noFill/>
        </p:spPr>
        <p:txBody>
          <a:bodyPr wrap="square">
            <a:spAutoFit/>
          </a:bodyPr>
          <a:lstStyle/>
          <a:p>
            <a:r>
              <a:rPr lang="en-US" dirty="0"/>
              <a:t>Description of Graph 9</a:t>
            </a:r>
          </a:p>
          <a:p>
            <a:endParaRPr lang="en-US" dirty="0"/>
          </a:p>
          <a:p>
            <a:r>
              <a:rPr lang="en-US" dirty="0"/>
              <a:t>This graph depicts air quality through time; in 2017, air quality was affected by more than 700; on the other hand, the ratio of air quality was relatively low between 2016 and 2020, hovering around 500. Furthermore, in 2015, air quality was 580, with a 60-point difference between 2018 and 2019, when it was 640 and 700.</a:t>
            </a:r>
          </a:p>
        </p:txBody>
      </p:sp>
    </p:spTree>
    <p:extLst>
      <p:ext uri="{BB962C8B-B14F-4D97-AF65-F5344CB8AC3E}">
        <p14:creationId xmlns:p14="http://schemas.microsoft.com/office/powerpoint/2010/main" val="1878931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0ED660-F277-49DB-B2E1-450706E1B8F6}"/>
              </a:ext>
            </a:extLst>
          </p:cNvPr>
          <p:cNvSpPr txBox="1"/>
          <p:nvPr/>
        </p:nvSpPr>
        <p:spPr>
          <a:xfrm>
            <a:off x="467544" y="548680"/>
            <a:ext cx="7632848" cy="8309967"/>
          </a:xfrm>
          <a:prstGeom prst="rect">
            <a:avLst/>
          </a:prstGeom>
          <a:noFill/>
        </p:spPr>
        <p:txBody>
          <a:bodyPr wrap="square">
            <a:spAutoFit/>
          </a:bodyPr>
          <a:lstStyle/>
          <a:p>
            <a:pPr algn="l" fontAlgn="base"/>
            <a:r>
              <a:rPr lang="en-US" sz="2800" dirty="0">
                <a:solidFill>
                  <a:srgbClr val="00B0F0"/>
                </a:solidFill>
                <a:latin typeface="Inter"/>
                <a:hlinkClick r:id="rId2">
                  <a:extLst>
                    <a:ext uri="{A12FA001-AC4F-418D-AE19-62706E023703}">
                      <ahyp:hlinkClr xmlns:ahyp="http://schemas.microsoft.com/office/drawing/2018/hyperlinkcolor" val="tx"/>
                    </a:ext>
                  </a:extLst>
                </a:hlinkClick>
              </a:rPr>
              <a:t>                        Reference links:</a:t>
            </a:r>
          </a:p>
          <a:p>
            <a:pPr algn="l" fontAlgn="base"/>
            <a:endParaRPr lang="en-US" dirty="0">
              <a:solidFill>
                <a:srgbClr val="00B0F0"/>
              </a:solidFill>
              <a:latin typeface="Inter"/>
              <a:hlinkClick r:id="rId2">
                <a:extLst>
                  <a:ext uri="{A12FA001-AC4F-418D-AE19-62706E023703}">
                    <ahyp:hlinkClr xmlns:ahyp="http://schemas.microsoft.com/office/drawing/2018/hyperlinkcolor" val="tx"/>
                  </a:ext>
                </a:extLst>
              </a:hlinkClick>
            </a:endParaRPr>
          </a:p>
          <a:p>
            <a:pPr marL="342900" indent="-342900" algn="l" fontAlgn="base">
              <a:buAutoNum type="arabicPeriod"/>
            </a:pPr>
            <a:endParaRPr lang="en-US" sz="1800" dirty="0">
              <a:solidFill>
                <a:srgbClr val="00B0F0"/>
              </a:solidFill>
              <a:latin typeface="Inter"/>
              <a:hlinkClick r:id="rId2">
                <a:extLst>
                  <a:ext uri="{A12FA001-AC4F-418D-AE19-62706E023703}">
                    <ahyp:hlinkClr xmlns:ahyp="http://schemas.microsoft.com/office/drawing/2018/hyperlinkcolor" val="tx"/>
                  </a:ext>
                </a:extLst>
              </a:hlinkClick>
            </a:endParaRPr>
          </a:p>
          <a:p>
            <a:pPr marL="342900" indent="-342900" algn="l" fontAlgn="base">
              <a:buAutoNum type="arabicPeriod"/>
            </a:pPr>
            <a:r>
              <a:rPr lang="en-US" sz="1800" dirty="0">
                <a:solidFill>
                  <a:srgbClr val="00B0F0"/>
                </a:solidFill>
                <a:latin typeface="Inter"/>
                <a:hlinkClick r:id="rId2">
                  <a:extLst>
                    <a:ext uri="{A12FA001-AC4F-418D-AE19-62706E023703}">
                      <ahyp:hlinkClr xmlns:ahyp="http://schemas.microsoft.com/office/drawing/2018/hyperlinkcolor" val="tx"/>
                    </a:ext>
                  </a:extLst>
                </a:hlinkClick>
              </a:rPr>
              <a:t>https://en.wikipedia.org/wiki/Air_pollution</a:t>
            </a:r>
            <a:endParaRPr lang="en-US" sz="1800" dirty="0">
              <a:solidFill>
                <a:srgbClr val="00B0F0"/>
              </a:solidFill>
              <a:latin typeface="Inter"/>
            </a:endParaRPr>
          </a:p>
          <a:p>
            <a:r>
              <a:rPr lang="en-IN" dirty="0">
                <a:hlinkClick r:id="rId3"/>
              </a:rPr>
              <a:t>2. https://www.kaggle.com/vaishnavipatil4848/indian-air-quality-analysis</a:t>
            </a:r>
            <a:endParaRPr lang="en-IN" dirty="0"/>
          </a:p>
          <a:p>
            <a:r>
              <a:rPr lang="en-IN" dirty="0">
                <a:hlinkClick r:id="rId4"/>
              </a:rPr>
              <a:t>3. https://www.kaggle.com/mitramir5/complete-visualization-analysis-and-predictionhttps://kontext.tech/column/code-snippets/402/pandas-dataframe-plot-pie-chart</a:t>
            </a:r>
            <a:endParaRPr lang="en-IN" dirty="0"/>
          </a:p>
          <a:p>
            <a:r>
              <a:rPr lang="en-IN" dirty="0">
                <a:hlinkClick r:id="rId5"/>
              </a:rPr>
              <a:t>4. https://towardsdatascience.com/india-air-pollution-data-analysis-bd7dbfe93841</a:t>
            </a:r>
            <a:endParaRPr lang="en-IN" dirty="0"/>
          </a:p>
          <a:p>
            <a:r>
              <a:rPr lang="en-IN" dirty="0"/>
              <a:t>5. http://seaborn.pydata.org/generated/seaborn.heatmap.html</a:t>
            </a:r>
          </a:p>
          <a:p>
            <a:pPr algn="l" fontAlgn="base"/>
            <a:endParaRPr lang="en-US" sz="1800" dirty="0">
              <a:solidFill>
                <a:srgbClr val="00B0F0"/>
              </a:solidFill>
              <a:latin typeface="Inter"/>
            </a:endParaRPr>
          </a:p>
          <a:p>
            <a:pPr algn="l" fontAlgn="base"/>
            <a:r>
              <a:rPr lang="en-US" dirty="0">
                <a:solidFill>
                  <a:srgbClr val="00B0F0"/>
                </a:solidFill>
                <a:latin typeface="Inter"/>
              </a:rPr>
              <a:t>                                </a:t>
            </a:r>
            <a:r>
              <a:rPr lang="en-US" sz="2800" dirty="0">
                <a:solidFill>
                  <a:srgbClr val="92D050"/>
                </a:solidFill>
                <a:latin typeface="Inter"/>
              </a:rPr>
              <a:t>Acknowledgements</a:t>
            </a:r>
          </a:p>
          <a:p>
            <a:pPr algn="l" fontAlgn="base"/>
            <a:endParaRPr lang="en-US" sz="2800" dirty="0">
              <a:solidFill>
                <a:srgbClr val="92D050"/>
              </a:solidFill>
              <a:latin typeface="Inter"/>
            </a:endParaRPr>
          </a:p>
          <a:p>
            <a:pPr fontAlgn="base"/>
            <a:r>
              <a:rPr lang="en-US" sz="1800" b="0" i="0" dirty="0">
                <a:solidFill>
                  <a:srgbClr val="92D050"/>
                </a:solidFill>
                <a:effectLst/>
                <a:latin typeface="Inter"/>
              </a:rPr>
              <a:t>The data is available on the Central Pollution Control Board's website, https://cpcb.nic.in/, which is the government of India's official portal. They also offer an app that monitors air quality in real time: </a:t>
            </a:r>
            <a:r>
              <a:rPr lang="en-US" sz="1800" b="0" i="0" dirty="0">
                <a:solidFill>
                  <a:srgbClr val="92D050"/>
                </a:solidFill>
                <a:effectLst/>
                <a:latin typeface="Inter"/>
                <a:hlinkClick r:id="rId6">
                  <a:extLst>
                    <a:ext uri="{A12FA001-AC4F-418D-AE19-62706E023703}">
                      <ahyp:hlinkClr xmlns:ahyp="http://schemas.microsoft.com/office/drawing/2018/hyperlinkcolor" val="tx"/>
                    </a:ext>
                  </a:extLst>
                </a:hlinkClick>
              </a:rPr>
              <a:t>https://app.cpcbccr.com/AQI India/</a:t>
            </a:r>
            <a:endParaRPr lang="en-US" sz="1800" b="0" i="0" dirty="0">
              <a:solidFill>
                <a:srgbClr val="92D050"/>
              </a:solidFill>
              <a:effectLst/>
              <a:latin typeface="Inter"/>
            </a:endParaRPr>
          </a:p>
          <a:p>
            <a:pPr algn="l" fontAlgn="base"/>
            <a:endParaRPr lang="en-US" sz="1800" dirty="0">
              <a:solidFill>
                <a:srgbClr val="00B0F0"/>
              </a:solidFill>
              <a:latin typeface="Inter"/>
            </a:endParaRPr>
          </a:p>
          <a:p>
            <a:pPr marL="342900" indent="-342900" algn="l" fontAlgn="base">
              <a:buAutoNum type="arabicPeriod"/>
            </a:pPr>
            <a:endParaRPr lang="en-US" dirty="0">
              <a:solidFill>
                <a:srgbClr val="00B0F0"/>
              </a:solidFill>
              <a:latin typeface="Inter"/>
            </a:endParaRPr>
          </a:p>
          <a:p>
            <a:pPr marL="342900" indent="-342900" algn="l" fontAlgn="base">
              <a:buAutoNum type="arabicPeriod"/>
            </a:pPr>
            <a:endParaRPr lang="en-US" sz="1800" dirty="0">
              <a:solidFill>
                <a:srgbClr val="00B0F0"/>
              </a:solidFill>
              <a:latin typeface="Inter"/>
            </a:endParaRPr>
          </a:p>
          <a:p>
            <a:pPr marL="342900" indent="-342900" algn="l" fontAlgn="base">
              <a:buAutoNum type="arabicPeriod"/>
            </a:pPr>
            <a:endParaRPr lang="en-US" dirty="0">
              <a:solidFill>
                <a:srgbClr val="00B0F0"/>
              </a:solidFill>
              <a:latin typeface="Inter"/>
            </a:endParaRPr>
          </a:p>
          <a:p>
            <a:pPr marL="342900" indent="-342900" algn="l" fontAlgn="base">
              <a:buAutoNum type="arabicPeriod"/>
            </a:pPr>
            <a:endParaRPr lang="en-US" sz="1800" dirty="0">
              <a:solidFill>
                <a:srgbClr val="00B0F0"/>
              </a:solidFill>
              <a:latin typeface="Inter"/>
            </a:endParaRPr>
          </a:p>
          <a:p>
            <a:pPr marL="342900" indent="-342900" algn="l" fontAlgn="base">
              <a:buAutoNum type="arabicPeriod"/>
            </a:pPr>
            <a:endParaRPr lang="en-US" dirty="0">
              <a:solidFill>
                <a:srgbClr val="00B0F0"/>
              </a:solidFill>
              <a:latin typeface="Inter"/>
            </a:endParaRPr>
          </a:p>
          <a:p>
            <a:pPr marL="342900" indent="-342900" algn="l" fontAlgn="base">
              <a:buAutoNum type="arabicPeriod"/>
            </a:pPr>
            <a:endParaRPr lang="en-US" sz="1800" dirty="0">
              <a:solidFill>
                <a:srgbClr val="00B0F0"/>
              </a:solidFill>
              <a:latin typeface="Inter"/>
            </a:endParaRPr>
          </a:p>
          <a:p>
            <a:pPr marL="342900" indent="-342900" algn="l" fontAlgn="base">
              <a:buAutoNum type="arabicPeriod"/>
            </a:pPr>
            <a:endParaRPr lang="en-US" dirty="0">
              <a:solidFill>
                <a:srgbClr val="00B0F0"/>
              </a:solidFill>
              <a:latin typeface="Inter"/>
            </a:endParaRPr>
          </a:p>
          <a:p>
            <a:pPr marL="342900" indent="-342900" algn="l" fontAlgn="base">
              <a:buAutoNum type="arabicPeriod"/>
            </a:pPr>
            <a:endParaRPr lang="en-US" sz="1800" dirty="0">
              <a:solidFill>
                <a:srgbClr val="00B0F0"/>
              </a:solidFill>
              <a:latin typeface="Inter"/>
            </a:endParaRPr>
          </a:p>
        </p:txBody>
      </p:sp>
    </p:spTree>
    <p:extLst>
      <p:ext uri="{BB962C8B-B14F-4D97-AF65-F5344CB8AC3E}">
        <p14:creationId xmlns:p14="http://schemas.microsoft.com/office/powerpoint/2010/main" val="3667251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8 Points 1">
            <a:extLst>
              <a:ext uri="{FF2B5EF4-FFF2-40B4-BE49-F238E27FC236}">
                <a16:creationId xmlns:a16="http://schemas.microsoft.com/office/drawing/2014/main" id="{1F0D1918-549A-492C-A05A-0B68E4F8A9FF}"/>
              </a:ext>
            </a:extLst>
          </p:cNvPr>
          <p:cNvSpPr/>
          <p:nvPr/>
        </p:nvSpPr>
        <p:spPr>
          <a:xfrm>
            <a:off x="1403648" y="836712"/>
            <a:ext cx="5976664" cy="18002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Conclusion</a:t>
            </a:r>
          </a:p>
        </p:txBody>
      </p:sp>
      <p:sp>
        <p:nvSpPr>
          <p:cNvPr id="3" name="Rectangle 2">
            <a:extLst>
              <a:ext uri="{FF2B5EF4-FFF2-40B4-BE49-F238E27FC236}">
                <a16:creationId xmlns:a16="http://schemas.microsoft.com/office/drawing/2014/main" id="{D31E42D9-0AF6-4744-9F7D-82493C66F291}"/>
              </a:ext>
            </a:extLst>
          </p:cNvPr>
          <p:cNvSpPr/>
          <p:nvPr/>
        </p:nvSpPr>
        <p:spPr>
          <a:xfrm>
            <a:off x="827584" y="2852936"/>
            <a:ext cx="7704856" cy="36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examined air pollution issues in this project and created some visuals to show which regions are more polluted by looking at the AQI of different cities and states. For example, the second pie chart shows that summer air pollution was worse than all other seasons, as well as the proportion of air pollution. We have included an illustration of harmful gases and their average levels in cities. From the foregoing research, we can see how major Indian cities such as Delhi, Kolkata, Visakhapatnam, and Patna are disproportionately affected by air pollution and require action to alleviate the situation.</a:t>
            </a:r>
          </a:p>
        </p:txBody>
      </p:sp>
    </p:spTree>
    <p:extLst>
      <p:ext uri="{BB962C8B-B14F-4D97-AF65-F5344CB8AC3E}">
        <p14:creationId xmlns:p14="http://schemas.microsoft.com/office/powerpoint/2010/main" val="347038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145EA3-48FA-4616-A978-2C3A3DB97847}"/>
              </a:ext>
            </a:extLst>
          </p:cNvPr>
          <p:cNvSpPr>
            <a:spLocks noGrp="1"/>
          </p:cNvSpPr>
          <p:nvPr>
            <p:ph type="title"/>
          </p:nvPr>
        </p:nvSpPr>
        <p:spPr>
          <a:xfrm>
            <a:off x="-612576" y="1114955"/>
            <a:ext cx="6377940" cy="1293028"/>
          </a:xfrm>
        </p:spPr>
        <p:txBody>
          <a:bodyPr>
            <a:normAutofit/>
          </a:bodyPr>
          <a:lstStyle/>
          <a:p>
            <a:r>
              <a:rPr lang="en-US" sz="4000" b="1" u="sng" dirty="0"/>
              <a:t>Project Proposal:</a:t>
            </a:r>
            <a:endParaRPr lang="en-IN" sz="4000" b="1" u="sng" dirty="0"/>
          </a:p>
        </p:txBody>
      </p:sp>
      <p:sp>
        <p:nvSpPr>
          <p:cNvPr id="9" name="TextBox 8">
            <a:extLst>
              <a:ext uri="{FF2B5EF4-FFF2-40B4-BE49-F238E27FC236}">
                <a16:creationId xmlns:a16="http://schemas.microsoft.com/office/drawing/2014/main" id="{A4B367F1-1A28-46DD-9038-A184B82077A0}"/>
              </a:ext>
            </a:extLst>
          </p:cNvPr>
          <p:cNvSpPr txBox="1"/>
          <p:nvPr/>
        </p:nvSpPr>
        <p:spPr>
          <a:xfrm>
            <a:off x="143508" y="2616770"/>
            <a:ext cx="698477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will create a descriptive analysis.</a:t>
            </a:r>
            <a:endParaRPr lang="en-IN" dirty="0"/>
          </a:p>
          <a:p>
            <a:pPr marL="285750" indent="-285750">
              <a:buFont typeface="Arial" panose="020B0604020202020204" pitchFamily="34" charset="0"/>
              <a:buChar char="•"/>
            </a:pPr>
            <a:r>
              <a:rPr lang="en-US" dirty="0"/>
              <a:t>We'll figure out which cities have the worst air pollution, which will assist raise awareness and encourage the government to take action to address the problem. That issue should be regulated by high authorities.</a:t>
            </a:r>
            <a:endParaRPr lang="en-IN" dirty="0"/>
          </a:p>
        </p:txBody>
      </p:sp>
      <p:sp>
        <p:nvSpPr>
          <p:cNvPr id="10" name="TextBox 9">
            <a:extLst>
              <a:ext uri="{FF2B5EF4-FFF2-40B4-BE49-F238E27FC236}">
                <a16:creationId xmlns:a16="http://schemas.microsoft.com/office/drawing/2014/main" id="{7C646015-50A8-4354-8027-D18416B9FADF}"/>
              </a:ext>
            </a:extLst>
          </p:cNvPr>
          <p:cNvSpPr txBox="1"/>
          <p:nvPr/>
        </p:nvSpPr>
        <p:spPr>
          <a:xfrm>
            <a:off x="251520" y="4293096"/>
            <a:ext cx="67687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Our team has decided to examine or analyses the air quality index (AQI) of various cities. We'll look at a variety of factors to see how many explanations there are in different cities and states. Our team will perform a descriptive analysis to establish which causes contributed to the greatest pollution and where it happened.</a:t>
            </a:r>
            <a:endParaRPr lang="en-IN" dirty="0"/>
          </a:p>
        </p:txBody>
      </p:sp>
    </p:spTree>
    <p:extLst>
      <p:ext uri="{BB962C8B-B14F-4D97-AF65-F5344CB8AC3E}">
        <p14:creationId xmlns:p14="http://schemas.microsoft.com/office/powerpoint/2010/main" val="1564402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CC750C81-5ED8-4B1F-852E-3A79B593F873}"/>
              </a:ext>
            </a:extLst>
          </p:cNvPr>
          <p:cNvSpPr/>
          <p:nvPr/>
        </p:nvSpPr>
        <p:spPr>
          <a:xfrm>
            <a:off x="467544" y="3068960"/>
            <a:ext cx="7416824" cy="208823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a slew of options for dealing with this issue. To get control over this situation, the government needs enact some rules and regulations. People must also adhere to the rules. People should use public transportation instead of driving their own cars to prevent pollution, and they should use reusable and recyclable items. Government should make restrictions to those areas in which are more affected by harmful gases.</a:t>
            </a:r>
          </a:p>
        </p:txBody>
      </p:sp>
      <p:sp>
        <p:nvSpPr>
          <p:cNvPr id="3" name="Arrow: Pentagon 2">
            <a:extLst>
              <a:ext uri="{FF2B5EF4-FFF2-40B4-BE49-F238E27FC236}">
                <a16:creationId xmlns:a16="http://schemas.microsoft.com/office/drawing/2014/main" id="{B690DE30-A275-4FD8-8983-5762D5722D31}"/>
              </a:ext>
            </a:extLst>
          </p:cNvPr>
          <p:cNvSpPr/>
          <p:nvPr/>
        </p:nvSpPr>
        <p:spPr>
          <a:xfrm>
            <a:off x="5364088" y="908720"/>
            <a:ext cx="72008" cy="720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3">
            <a:extLst>
              <a:ext uri="{FF2B5EF4-FFF2-40B4-BE49-F238E27FC236}">
                <a16:creationId xmlns:a16="http://schemas.microsoft.com/office/drawing/2014/main" id="{FE01F892-00A0-4219-BA69-F99CBEE633EE}"/>
              </a:ext>
            </a:extLst>
          </p:cNvPr>
          <p:cNvSpPr/>
          <p:nvPr/>
        </p:nvSpPr>
        <p:spPr>
          <a:xfrm>
            <a:off x="1259632" y="908720"/>
            <a:ext cx="6912768" cy="165618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Recommendations</a:t>
            </a:r>
          </a:p>
        </p:txBody>
      </p:sp>
    </p:spTree>
    <p:extLst>
      <p:ext uri="{BB962C8B-B14F-4D97-AF65-F5344CB8AC3E}">
        <p14:creationId xmlns:p14="http://schemas.microsoft.com/office/powerpoint/2010/main" val="2430947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A1F2E8-0DED-4C84-AF5A-DCC972E0D7CD}"/>
              </a:ext>
            </a:extLst>
          </p:cNvPr>
          <p:cNvPicPr>
            <a:picLocks noChangeAspect="1"/>
          </p:cNvPicPr>
          <p:nvPr/>
        </p:nvPicPr>
        <p:blipFill>
          <a:blip r:embed="rId2"/>
          <a:stretch>
            <a:fillRect/>
          </a:stretch>
        </p:blipFill>
        <p:spPr>
          <a:xfrm>
            <a:off x="1078588" y="2276872"/>
            <a:ext cx="6986824" cy="3456384"/>
          </a:xfrm>
          <a:prstGeom prst="rect">
            <a:avLst/>
          </a:prstGeom>
        </p:spPr>
      </p:pic>
    </p:spTree>
    <p:extLst>
      <p:ext uri="{BB962C8B-B14F-4D97-AF65-F5344CB8AC3E}">
        <p14:creationId xmlns:p14="http://schemas.microsoft.com/office/powerpoint/2010/main" val="199094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1" y="294540"/>
            <a:ext cx="7421963" cy="1033669"/>
          </a:xfrm>
        </p:spPr>
        <p:txBody>
          <a:bodyPr>
            <a:normAutofit/>
          </a:bodyPr>
          <a:lstStyle/>
          <a:p>
            <a:r>
              <a:rPr lang="en-IN" sz="3500" dirty="0">
                <a:solidFill>
                  <a:srgbClr val="FFFFFF"/>
                </a:solidFill>
              </a:rPr>
              <a:t>Problem Statement</a:t>
            </a:r>
          </a:p>
        </p:txBody>
      </p:sp>
      <p:graphicFrame>
        <p:nvGraphicFramePr>
          <p:cNvPr id="5" name="Content Placeholder 4">
            <a:extLst>
              <a:ext uri="{FF2B5EF4-FFF2-40B4-BE49-F238E27FC236}">
                <a16:creationId xmlns:a16="http://schemas.microsoft.com/office/drawing/2014/main" id="{0DF87405-E543-4DB7-88A5-FC2C2C857A49}"/>
              </a:ext>
            </a:extLst>
          </p:cNvPr>
          <p:cNvGraphicFramePr>
            <a:graphicFrameLocks noGrp="1"/>
          </p:cNvGraphicFramePr>
          <p:nvPr>
            <p:ph idx="1"/>
          </p:nvPr>
        </p:nvGraphicFramePr>
        <p:xfrm>
          <a:off x="1028701" y="2318199"/>
          <a:ext cx="7293023" cy="1326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Content Placeholder 4">
            <a:extLst>
              <a:ext uri="{FF2B5EF4-FFF2-40B4-BE49-F238E27FC236}">
                <a16:creationId xmlns:a16="http://schemas.microsoft.com/office/drawing/2014/main" id="{212BC6D0-66B6-4EB2-8028-D41B2C81C97D}"/>
              </a:ext>
            </a:extLst>
          </p:cNvPr>
          <p:cNvGraphicFramePr>
            <a:graphicFrameLocks/>
          </p:cNvGraphicFramePr>
          <p:nvPr/>
        </p:nvGraphicFramePr>
        <p:xfrm>
          <a:off x="366774" y="2230786"/>
          <a:ext cx="7293023" cy="13268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6755472D-5C7E-4B2E-86DE-CBFFAA3AC768}"/>
              </a:ext>
            </a:extLst>
          </p:cNvPr>
          <p:cNvGraphicFramePr/>
          <p:nvPr>
            <p:extLst>
              <p:ext uri="{D42A27DB-BD31-4B8C-83A1-F6EECF244321}">
                <p14:modId xmlns:p14="http://schemas.microsoft.com/office/powerpoint/2010/main" val="2767606055"/>
              </p:ext>
            </p:extLst>
          </p:nvPr>
        </p:nvGraphicFramePr>
        <p:xfrm>
          <a:off x="1028701" y="2318197"/>
          <a:ext cx="7293023" cy="36833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a:extLst>
              <a:ext uri="{FF2B5EF4-FFF2-40B4-BE49-F238E27FC236}">
                <a16:creationId xmlns:a16="http://schemas.microsoft.com/office/drawing/2014/main" id="{B024E535-95C0-4FF9-981C-4C28CB94F2C3}"/>
              </a:ext>
            </a:extLst>
          </p:cNvPr>
          <p:cNvSpPr txBox="1"/>
          <p:nvPr/>
        </p:nvSpPr>
        <p:spPr>
          <a:xfrm>
            <a:off x="3419872" y="2567152"/>
            <a:ext cx="4498881"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50"/>
                </a:solidFill>
                <a:latin typeface="Arial Narrow" panose="020B0606020202030204" pitchFamily="34" charset="0"/>
              </a:rPr>
              <a:t>Today, more than 70000 people are facing breathing and lungs problems due to inhaling toxic air which not only harmful to body but its is major reason to increase temperature(global warming)</a:t>
            </a:r>
          </a:p>
          <a:p>
            <a:pPr marL="285750" indent="-285750">
              <a:buFont typeface="Arial" panose="020B0604020202020204" pitchFamily="34" charset="0"/>
              <a:buChar char="•"/>
            </a:pPr>
            <a:r>
              <a:rPr lang="en-US" dirty="0">
                <a:solidFill>
                  <a:srgbClr val="00B050"/>
                </a:solidFill>
                <a:latin typeface="Arial Narrow" panose="020B0606020202030204" pitchFamily="34" charset="0"/>
              </a:rPr>
              <a:t>We can analysis which are the main reasons that are create this problem like incrimination, landfilling and cutting trees.</a:t>
            </a:r>
          </a:p>
          <a:p>
            <a:pPr marL="285750" indent="-285750">
              <a:buFont typeface="Arial" panose="020B0604020202020204" pitchFamily="34" charset="0"/>
              <a:buChar char="•"/>
            </a:pPr>
            <a:r>
              <a:rPr lang="en-US" dirty="0">
                <a:solidFill>
                  <a:srgbClr val="00B050"/>
                </a:solidFill>
                <a:latin typeface="Arial Narrow" panose="020B0606020202030204" pitchFamily="34" charset="0"/>
              </a:rPr>
              <a:t>We can examine in which region, state and city of India now more polluted</a:t>
            </a:r>
            <a:r>
              <a:rPr lang="en-US" b="0" i="0" dirty="0">
                <a:solidFill>
                  <a:srgbClr val="00B050"/>
                </a:solidFill>
                <a:effectLst/>
                <a:latin typeface="Arial Narrow" panose="020B0606020202030204" pitchFamily="34" charset="0"/>
              </a:rPr>
              <a:t>. And we can Monitoring it and understanding its quality is of immense importance to our well-being.</a:t>
            </a:r>
          </a:p>
          <a:p>
            <a:endParaRPr lang="en-IN" dirty="0">
              <a:latin typeface="Arial Narrow" panose="020B0606020202030204" pitchFamily="34" charset="0"/>
            </a:endParaRPr>
          </a:p>
        </p:txBody>
      </p:sp>
    </p:spTree>
    <p:extLst>
      <p:ext uri="{BB962C8B-B14F-4D97-AF65-F5344CB8AC3E}">
        <p14:creationId xmlns:p14="http://schemas.microsoft.com/office/powerpoint/2010/main" val="367962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1887-B568-41DF-8B01-E4A90B79E6D4}"/>
              </a:ext>
            </a:extLst>
          </p:cNvPr>
          <p:cNvSpPr>
            <a:spLocks noGrp="1"/>
          </p:cNvSpPr>
          <p:nvPr>
            <p:ph type="title"/>
          </p:nvPr>
        </p:nvSpPr>
        <p:spPr>
          <a:xfrm>
            <a:off x="107504" y="980728"/>
            <a:ext cx="6377940" cy="1293028"/>
          </a:xfrm>
        </p:spPr>
        <p:txBody>
          <a:bodyPr/>
          <a:lstStyle/>
          <a:p>
            <a:r>
              <a:rPr lang="en-US" b="1" u="sng" dirty="0"/>
              <a:t>Objectives:</a:t>
            </a:r>
            <a:endParaRPr lang="en-IN" b="1" u="sng" dirty="0"/>
          </a:p>
        </p:txBody>
      </p:sp>
      <p:sp>
        <p:nvSpPr>
          <p:cNvPr id="3" name="TextBox 2">
            <a:extLst>
              <a:ext uri="{FF2B5EF4-FFF2-40B4-BE49-F238E27FC236}">
                <a16:creationId xmlns:a16="http://schemas.microsoft.com/office/drawing/2014/main" id="{5AE16609-8484-4798-8156-4AB1D2C4EC5F}"/>
              </a:ext>
            </a:extLst>
          </p:cNvPr>
          <p:cNvSpPr txBox="1"/>
          <p:nvPr/>
        </p:nvSpPr>
        <p:spPr>
          <a:xfrm flipH="1">
            <a:off x="971600" y="2636912"/>
            <a:ext cx="7017928"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Our team's objective is to find out the air quality in each region and the states and cities in India. We want to investigate which toxic gas is dangerous and how it affects weather conditions.</a:t>
            </a:r>
          </a:p>
          <a:p>
            <a:pPr marL="285750" indent="-285750">
              <a:buFont typeface="Arial" panose="020B0604020202020204" pitchFamily="34" charset="0"/>
              <a:buChar char="•"/>
            </a:pPr>
            <a:r>
              <a:rPr lang="en-US" b="1" dirty="0"/>
              <a:t>We will also make comparisons between the various variables in order to thoroughly analyze the data set for specific years (2010-2020).</a:t>
            </a:r>
          </a:p>
          <a:p>
            <a:pPr marL="285750" indent="-285750">
              <a:buFont typeface="Arial" panose="020B0604020202020204" pitchFamily="34" charset="0"/>
              <a:buChar char="•"/>
            </a:pPr>
            <a:r>
              <a:rPr lang="en-US" b="1" dirty="0"/>
              <a:t>We will also conclude this because of Covid-19, how air pollution is reduced, and why. For example, public transportation is scarce.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3803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CA8E877-0C96-4AF7-8DA2-58A6862A155C}"/>
              </a:ext>
            </a:extLst>
          </p:cNvPr>
          <p:cNvGraphicFramePr>
            <a:graphicFrameLocks noGrp="1"/>
          </p:cNvGraphicFramePr>
          <p:nvPr>
            <p:ph idx="1"/>
            <p:extLst>
              <p:ext uri="{D42A27DB-BD31-4B8C-83A1-F6EECF244321}">
                <p14:modId xmlns:p14="http://schemas.microsoft.com/office/powerpoint/2010/main" val="1773977905"/>
              </p:ext>
            </p:extLst>
          </p:nvPr>
        </p:nvGraphicFramePr>
        <p:xfrm>
          <a:off x="861018" y="2708920"/>
          <a:ext cx="7421963" cy="3384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Pentagon 2">
            <a:extLst>
              <a:ext uri="{FF2B5EF4-FFF2-40B4-BE49-F238E27FC236}">
                <a16:creationId xmlns:a16="http://schemas.microsoft.com/office/drawing/2014/main" id="{50212124-C767-43A1-9675-8ADCB4BBDBEE}"/>
              </a:ext>
            </a:extLst>
          </p:cNvPr>
          <p:cNvSpPr/>
          <p:nvPr/>
        </p:nvSpPr>
        <p:spPr>
          <a:xfrm>
            <a:off x="1514229" y="1052736"/>
            <a:ext cx="6768752" cy="115212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rgbClr val="FFFFFF"/>
                </a:solidFill>
              </a:rPr>
              <a:t>Source of the dataset</a:t>
            </a: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02A2-CED0-48A5-AEFE-FC1A3ADAFD85}"/>
              </a:ext>
            </a:extLst>
          </p:cNvPr>
          <p:cNvSpPr>
            <a:spLocks noGrp="1"/>
          </p:cNvSpPr>
          <p:nvPr>
            <p:ph type="title"/>
          </p:nvPr>
        </p:nvSpPr>
        <p:spPr>
          <a:xfrm>
            <a:off x="467544" y="836712"/>
            <a:ext cx="6377940" cy="1293028"/>
          </a:xfrm>
        </p:spPr>
        <p:txBody>
          <a:bodyPr/>
          <a:lstStyle/>
          <a:p>
            <a:r>
              <a:rPr lang="en-US" b="1" u="sng" dirty="0"/>
              <a:t>Data description:</a:t>
            </a:r>
            <a:endParaRPr lang="en-IN" b="1" u="sng" dirty="0"/>
          </a:p>
        </p:txBody>
      </p:sp>
      <p:sp>
        <p:nvSpPr>
          <p:cNvPr id="3" name="Content Placeholder 2">
            <a:extLst>
              <a:ext uri="{FF2B5EF4-FFF2-40B4-BE49-F238E27FC236}">
                <a16:creationId xmlns:a16="http://schemas.microsoft.com/office/drawing/2014/main" id="{8962D7ED-00A4-46DD-9F2F-CEB219DF2CC1}"/>
              </a:ext>
            </a:extLst>
          </p:cNvPr>
          <p:cNvSpPr>
            <a:spLocks noGrp="1"/>
          </p:cNvSpPr>
          <p:nvPr>
            <p:ph idx="1"/>
          </p:nvPr>
        </p:nvSpPr>
        <p:spPr>
          <a:xfrm>
            <a:off x="594360" y="2492896"/>
            <a:ext cx="7955280" cy="3312368"/>
          </a:xfrm>
        </p:spPr>
        <p:txBody>
          <a:bodyPr>
            <a:normAutofit/>
          </a:bodyPr>
          <a:lstStyle/>
          <a:p>
            <a:pPr lvl="0"/>
            <a:r>
              <a:rPr lang="en-US" sz="2400" b="0" i="0" dirty="0">
                <a:effectLst/>
                <a:latin typeface="Calibri" panose="020F0502020204030204" pitchFamily="34" charset="0"/>
                <a:cs typeface="Calibri" panose="020F0502020204030204" pitchFamily="34" charset="0"/>
              </a:rPr>
              <a:t>This file is available on "Kaggle" and the name of the dataset is "Air Quality Data in India Extended". In search a report on air pollution in India published by the Health Effects Institute in 2018, air pollution was associated for 1.1 million deaths in India in 2015. </a:t>
            </a:r>
            <a:r>
              <a:rPr lang="en-US" sz="2400" dirty="0">
                <a:latin typeface="Calibri" panose="020F0502020204030204" pitchFamily="34" charset="0"/>
                <a:cs typeface="Calibri" panose="020F0502020204030204" pitchFamily="34" charset="0"/>
              </a:rPr>
              <a:t>
 This dataset can be useful to prevent Air Pollution</a:t>
            </a:r>
            <a:endParaRPr lang="en-IN" sz="2400" dirty="0">
              <a:latin typeface="Calibri" panose="020F0502020204030204" pitchFamily="34" charset="0"/>
              <a:cs typeface="Calibri" panose="020F0502020204030204" pitchFamily="34" charset="0"/>
            </a:endParaRPr>
          </a:p>
          <a:p>
            <a:pPr lvl="0"/>
            <a:r>
              <a:rPr lang="en-US" sz="2400" dirty="0">
                <a:latin typeface="Calibri" panose="020F0502020204030204" pitchFamily="34" charset="0"/>
                <a:cs typeface="Calibri" panose="020F0502020204030204" pitchFamily="34" charset="0"/>
              </a:rPr>
              <a:t>There are a total of observations are 29531 and 16 features.</a:t>
            </a:r>
            <a:endParaRPr lang="en-IN" sz="2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524137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_rels/theme5.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1_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12CD9AA88A1B4EB157992DF6B6C239" ma:contentTypeVersion="2" ma:contentTypeDescription="Create a new document." ma:contentTypeScope="" ma:versionID="be889e340817f5cc28129ca7ec4d56cb">
  <xsd:schema xmlns:xsd="http://www.w3.org/2001/XMLSchema" xmlns:xs="http://www.w3.org/2001/XMLSchema" xmlns:p="http://schemas.microsoft.com/office/2006/metadata/properties" xmlns:ns2="40771153-689e-4790-8e77-c8f5cc6b45e5" targetNamespace="http://schemas.microsoft.com/office/2006/metadata/properties" ma:root="true" ma:fieldsID="9811a922722ed78ec1b82175d4e4118a" ns2:_="">
    <xsd:import namespace="40771153-689e-4790-8e77-c8f5cc6b45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771153-689e-4790-8e77-c8f5cc6b4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5CEE46-F466-4783-9AB6-291D789A24DA}">
  <ds:schemaRefs>
    <ds:schemaRef ds:uri="http://schemas.microsoft.com/sharepoint/v3/contenttype/forms"/>
  </ds:schemaRefs>
</ds:datastoreItem>
</file>

<file path=customXml/itemProps2.xml><?xml version="1.0" encoding="utf-8"?>
<ds:datastoreItem xmlns:ds="http://schemas.openxmlformats.org/officeDocument/2006/customXml" ds:itemID="{A1119C3C-39C1-4E5B-8C35-F9C2F5B193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771153-689e-4790-8e77-c8f5cc6b45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A67DF5-8921-40BD-A162-FE68F7EB89E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Slate</Template>
  <TotalTime>4136</TotalTime>
  <Words>2999</Words>
  <Application>Microsoft Office PowerPoint</Application>
  <PresentationFormat>On-screen Show (4:3)</PresentationFormat>
  <Paragraphs>242</Paragraphs>
  <Slides>51</Slides>
  <Notes>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51</vt:i4>
      </vt:variant>
    </vt:vector>
  </HeadingPairs>
  <TitlesOfParts>
    <vt:vector size="71" baseType="lpstr">
      <vt:lpstr>Arial</vt:lpstr>
      <vt:lpstr>Arial Narrow</vt:lpstr>
      <vt:lpstr>Average</vt:lpstr>
      <vt:lpstr>Calibri</vt:lpstr>
      <vt:lpstr>Calisto MT</vt:lpstr>
      <vt:lpstr>Century Gothic</vt:lpstr>
      <vt:lpstr>Helvetica Neue</vt:lpstr>
      <vt:lpstr>inherit</vt:lpstr>
      <vt:lpstr>Inter</vt:lpstr>
      <vt:lpstr>Segoe UI</vt:lpstr>
      <vt:lpstr>Tw Cen MT</vt:lpstr>
      <vt:lpstr>Wingdings</vt:lpstr>
      <vt:lpstr>Wingdings 2</vt:lpstr>
      <vt:lpstr>Wingdings 3</vt:lpstr>
      <vt:lpstr>1_Slate</vt:lpstr>
      <vt:lpstr>Circuit</vt:lpstr>
      <vt:lpstr>1_Wisp</vt:lpstr>
      <vt:lpstr>Ion</vt:lpstr>
      <vt:lpstr>1_Ion</vt:lpstr>
      <vt:lpstr>Vapor Trail</vt:lpstr>
      <vt:lpstr>DAB 103 aNAlytic Tools &amp; Decision Making: Project  </vt:lpstr>
      <vt:lpstr>PowerPoint Presentation</vt:lpstr>
      <vt:lpstr>Team Members</vt:lpstr>
      <vt:lpstr>Background/Motivation :</vt:lpstr>
      <vt:lpstr>Project Proposal:</vt:lpstr>
      <vt:lpstr>Problem Statement</vt:lpstr>
      <vt:lpstr>Objectives:</vt:lpstr>
      <vt:lpstr>PowerPoint Presentation</vt:lpstr>
      <vt:lpstr>Data description:</vt:lpstr>
      <vt:lpstr>Schema Definition</vt:lpstr>
      <vt:lpstr>Numeric and categorical variables</vt:lpstr>
      <vt:lpstr>PowerPoint Presentation</vt:lpstr>
      <vt:lpstr>Preliminary Visualizations</vt:lpstr>
      <vt:lpstr>Correlation</vt:lpstr>
      <vt:lpstr>Missing and Invalid records of dataset</vt:lpstr>
      <vt:lpstr>Does the data has any outliers? </vt:lpstr>
      <vt:lpstr>QUES. Is the data imbalanced (large number of the records represent a majority class and very few records represent the minority class)?</vt:lpstr>
      <vt:lpstr>PowerPoint Presentation</vt:lpstr>
      <vt:lpstr>PowerPoint Presentation</vt:lpstr>
      <vt:lpstr>Handling missing values</vt:lpstr>
      <vt:lpstr>PowerPoint Presentation</vt:lpstr>
      <vt:lpstr>PowerPoint Presentation</vt:lpstr>
      <vt:lpstr>PowerPoint Presentation</vt:lpstr>
      <vt:lpstr>Data cleaning</vt:lpstr>
      <vt:lpstr>PowerPoint Presentation</vt:lpstr>
      <vt:lpstr>Change Column types</vt:lpstr>
      <vt:lpstr>Analysis  questions</vt:lpstr>
      <vt:lpstr>Analysis questions</vt:lpstr>
      <vt:lpstr>Answering analysis questions</vt:lpstr>
      <vt:lpstr>PowerPoint Presentation</vt:lpstr>
      <vt:lpstr>PowerPoint Presentation</vt:lpstr>
      <vt:lpstr>PowerPoint Presentation</vt:lpstr>
      <vt:lpstr>Description of pie chart 2</vt:lpstr>
      <vt:lpstr>PowerPoint Presentation</vt:lpstr>
      <vt:lpstr>PowerPoint Presentation</vt:lpstr>
      <vt:lpstr>PowerPoint Presentation</vt:lpstr>
      <vt:lpstr>PowerPoint Presentation</vt:lpstr>
      <vt:lpstr>PowerPoint Presentation</vt:lpstr>
      <vt:lpstr>PowerPoint Presentation</vt:lpstr>
      <vt:lpstr>Tableau Visualization</vt:lpstr>
      <vt:lpstr>6. In which State the average of NO gas is higher?</vt:lpstr>
      <vt:lpstr>PowerPoint Presentation</vt:lpstr>
      <vt:lpstr>PowerPoint Presentation</vt:lpstr>
      <vt:lpstr>8. The average of different gases in each city? </vt:lpstr>
      <vt:lpstr>PowerPoint Presentation</vt:lpstr>
      <vt:lpstr>9. Air quality per year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Sriii</dc:creator>
  <cp:lastModifiedBy>harshgrewal988@gmail.com</cp:lastModifiedBy>
  <cp:revision>139</cp:revision>
  <dcterms:created xsi:type="dcterms:W3CDTF">2021-06-26T10:26:16Z</dcterms:created>
  <dcterms:modified xsi:type="dcterms:W3CDTF">2021-07-26T23:33:03Z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0x010100FF12CD9AA88A1B4EB157992DF6B6C239</vt:lpwstr>
  </property>
</Properties>
</file>